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7" r:id="rId3"/>
    <p:sldId id="276" r:id="rId4"/>
    <p:sldId id="258" r:id="rId5"/>
    <p:sldId id="259" r:id="rId6"/>
    <p:sldId id="260" r:id="rId7"/>
    <p:sldId id="261" r:id="rId8"/>
    <p:sldId id="265" r:id="rId9"/>
    <p:sldId id="275" r:id="rId10"/>
    <p:sldId id="266" r:id="rId11"/>
    <p:sldId id="267" r:id="rId12"/>
    <p:sldId id="268" r:id="rId13"/>
    <p:sldId id="269" r:id="rId14"/>
    <p:sldId id="270" r:id="rId15"/>
    <p:sldId id="271" r:id="rId16"/>
    <p:sldId id="272" r:id="rId17"/>
    <p:sldId id="273" r:id="rId18"/>
    <p:sldId id="274" r:id="rId19"/>
    <p:sldId id="262" r:id="rId20"/>
    <p:sldId id="263" r:id="rId21"/>
    <p:sldId id="264" r:id="rId22"/>
  </p:sldIdLst>
  <p:sldSz cx="18288000" cy="10287000"/>
  <p:notesSz cx="6858000" cy="9144000"/>
  <p:embeddedFontLst>
    <p:embeddedFont>
      <p:font typeface="Open Sans" panose="020B0606030504020204" pitchFamily="34" charset="0"/>
      <p:regular r:id="rId24"/>
    </p:embeddedFont>
    <p:embeddedFont>
      <p:font typeface="Open Sans Bold" panose="020B0806030504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29F3"/>
    <a:srgbClr val="0052C0"/>
    <a:srgbClr val="0D48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19.07.2024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Machine learning frameworks are tools, libraries, and resources that provide a standardized way for developers and other professionals to tailor the machine learning algorithm’s functionality without comprising the underlying code.</a:t>
            </a:r>
          </a:p>
          <a:p>
            <a:endParaRPr lang="en-US"/>
          </a:p>
          <a:p>
            <a:r>
              <a:rPr lang="en-US"/>
              <a:t>The frameworks provide a simpler user interface that is accessible to many professionals instead of making it necessary to know and read code. Most of these are Python machine learning frameworks, primarily because Python is the most popular machine learning programming language.   </a:t>
            </a:r>
          </a:p>
          <a:p>
            <a:endParaRPr lang="en-US"/>
          </a:p>
          <a:p>
            <a:r>
              <a:rPr lang="en-US"/>
              <a:t>During this seminar, I'm not gonna talk about only machine learning but also I’ll talk about the machine learning Frameworks.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475874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Machine learning frameworks are tools, libraries, and resources that provide a standardized way for developers and other professionals to tailor the machine learning algorithm’s functionality without comprising the underlying code.</a:t>
            </a:r>
          </a:p>
          <a:p>
            <a:endParaRPr lang="en-US"/>
          </a:p>
          <a:p>
            <a:r>
              <a:rPr lang="en-US"/>
              <a:t>The frameworks provide a simpler user interface that is accessible to many professionals instead of making it necessary to know and read code. Most of these are Python machine learning frameworks, primarily because Python is the most popular machine learning programming language.   </a:t>
            </a:r>
          </a:p>
          <a:p>
            <a:endParaRPr lang="en-US"/>
          </a:p>
          <a:p>
            <a:r>
              <a:rPr lang="en-US"/>
              <a:t>During this seminar, I'm not gonna talk about only machine learning but also I’ll talk about the machine learning Frameworks.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Machine learning frameworks are tools, libraries, and resources that provide a standardized way for developers and other professionals to tailor the machine learning algorithm’s functionality without comprising the underlying code.</a:t>
            </a:r>
          </a:p>
          <a:p>
            <a:endParaRPr lang="en-US"/>
          </a:p>
          <a:p>
            <a:r>
              <a:rPr lang="en-US"/>
              <a:t>The frameworks provide a simpler user interface that is accessible to many professionals instead of making it necessary to know and read code. Most of these are Python machine learning frameworks, primarily because Python is the most popular machine learning programming language.   </a:t>
            </a:r>
          </a:p>
          <a:p>
            <a:endParaRPr lang="en-US"/>
          </a:p>
          <a:p>
            <a:r>
              <a:rPr lang="en-US"/>
              <a:t>During this seminar, I'm not gonna talk about only machine learning but also I’ll talk about the machine learning Frameworks.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Machine learning frameworks are tools, libraries, and resources that provide a standardized way for developers and other professionals to tailor the machine learning algorithm’s functionality without comprising the underlying code.</a:t>
            </a:r>
          </a:p>
          <a:p>
            <a:endParaRPr lang="en-US"/>
          </a:p>
          <a:p>
            <a:r>
              <a:rPr lang="en-US"/>
              <a:t>The frameworks provide a simpler user interface that is accessible to many professionals instead of making it necessary to know and read code. Most of these are Python machine learning frameworks, primarily because Python is the most popular machine learning programming language.   </a:t>
            </a:r>
          </a:p>
          <a:p>
            <a:endParaRPr lang="en-US"/>
          </a:p>
          <a:p>
            <a:r>
              <a:rPr lang="en-US"/>
              <a:t>During this seminar, I'm not gonna talk about only machine learning but also I’ll talk about the machine learning Frameworks.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www.industrialshields.com/blog/raspberry-pi-for-industry-26/node-red-tutorial-how-to-get-gps-coordinates-with-a-maps-widget-304" TargetMode="External"/><Relationship Id="rId3" Type="http://schemas.openxmlformats.org/officeDocument/2006/relationships/hyperlink" Target="https://www.testingxperts.com/blog/ml-testing#What%20is%20ML%20testing?" TargetMode="External"/><Relationship Id="rId7" Type="http://schemas.openxmlformats.org/officeDocument/2006/relationships/hyperlink" Target="https://www.kaaiot.com/blog/connect-devices-to-the-iot-platform-with-node-red" TargetMode="External"/><Relationship Id="rId2" Type="http://schemas.openxmlformats.org/officeDocument/2006/relationships/hyperlink" Target="https://www.html.it/guide/programmare-iot-con-node-red/" TargetMode="External"/><Relationship Id="rId1" Type="http://schemas.openxmlformats.org/officeDocument/2006/relationships/slideLayout" Target="../slideLayouts/slideLayout7.xml"/><Relationship Id="rId6" Type="http://schemas.openxmlformats.org/officeDocument/2006/relationships/hyperlink" Target="https://cedalo.com/blog/complete-mqtt-protocol-guide/" TargetMode="External"/><Relationship Id="rId5" Type="http://schemas.openxmlformats.org/officeDocument/2006/relationships/hyperlink" Target="https://akenza.io/blog/what-is-mqtt" TargetMode="External"/><Relationship Id="rId4" Type="http://schemas.openxmlformats.org/officeDocument/2006/relationships/hyperlink" Target="https://www.catchpoint.com/network-admin-guide/mqtt-broker"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3" Type="http://schemas.openxmlformats.org/officeDocument/2006/relationships/image" Target="../media/image37.svg"/><Relationship Id="rId7" Type="http://schemas.openxmlformats.org/officeDocument/2006/relationships/image" Target="../media/image41.svg"/><Relationship Id="rId12" Type="http://schemas.openxmlformats.org/officeDocument/2006/relationships/image" Target="../media/image46.png"/><Relationship Id="rId17" Type="http://schemas.openxmlformats.org/officeDocument/2006/relationships/image" Target="../media/image51.svg"/><Relationship Id="rId2" Type="http://schemas.openxmlformats.org/officeDocument/2006/relationships/image" Target="../media/image36.png"/><Relationship Id="rId16"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svg"/><Relationship Id="rId15" Type="http://schemas.openxmlformats.org/officeDocument/2006/relationships/image" Target="../media/image49.sv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E45D4"/>
        </a:solidFill>
        <a:effectLst/>
      </p:bgPr>
    </p:bg>
    <p:spTree>
      <p:nvGrpSpPr>
        <p:cNvPr id="1" name=""/>
        <p:cNvGrpSpPr/>
        <p:nvPr/>
      </p:nvGrpSpPr>
      <p:grpSpPr>
        <a:xfrm>
          <a:off x="0" y="0"/>
          <a:ext cx="0" cy="0"/>
          <a:chOff x="0" y="0"/>
          <a:chExt cx="0" cy="0"/>
        </a:xfrm>
      </p:grpSpPr>
      <p:sp>
        <p:nvSpPr>
          <p:cNvPr id="2" name="Freeform 2"/>
          <p:cNvSpPr/>
          <p:nvPr/>
        </p:nvSpPr>
        <p:spPr>
          <a:xfrm>
            <a:off x="9836339" y="1427090"/>
            <a:ext cx="7422961" cy="7432819"/>
          </a:xfrm>
          <a:custGeom>
            <a:avLst/>
            <a:gdLst/>
            <a:ahLst/>
            <a:cxnLst/>
            <a:rect l="l" t="t" r="r" b="b"/>
            <a:pathLst>
              <a:path w="7422961" h="7432819">
                <a:moveTo>
                  <a:pt x="0" y="0"/>
                </a:moveTo>
                <a:lnTo>
                  <a:pt x="7422961" y="0"/>
                </a:lnTo>
                <a:lnTo>
                  <a:pt x="7422961" y="7432820"/>
                </a:lnTo>
                <a:lnTo>
                  <a:pt x="0" y="7432820"/>
                </a:lnTo>
                <a:lnTo>
                  <a:pt x="0" y="0"/>
                </a:lnTo>
                <a:close/>
              </a:path>
            </a:pathLst>
          </a:custGeom>
          <a:blipFill>
            <a:blip r:embed="rId2"/>
            <a:stretch>
              <a:fillRect/>
            </a:stretch>
          </a:blipFill>
        </p:spPr>
        <p:txBody>
          <a:bodyPr/>
          <a:lstStyle/>
          <a:p>
            <a:endParaRPr lang="ru-RU"/>
          </a:p>
        </p:txBody>
      </p:sp>
      <p:grpSp>
        <p:nvGrpSpPr>
          <p:cNvPr id="3" name="Group 3"/>
          <p:cNvGrpSpPr/>
          <p:nvPr/>
        </p:nvGrpSpPr>
        <p:grpSpPr>
          <a:xfrm>
            <a:off x="1225601" y="450993"/>
            <a:ext cx="9857743" cy="4157321"/>
            <a:chOff x="-13109" y="601324"/>
            <a:chExt cx="13143657" cy="5543095"/>
          </a:xfrm>
        </p:grpSpPr>
        <p:sp>
          <p:nvSpPr>
            <p:cNvPr id="4" name="TextBox 4"/>
            <p:cNvSpPr txBox="1"/>
            <p:nvPr/>
          </p:nvSpPr>
          <p:spPr>
            <a:xfrm>
              <a:off x="0" y="2451100"/>
              <a:ext cx="13130548" cy="3693319"/>
            </a:xfrm>
            <a:prstGeom prst="rect">
              <a:avLst/>
            </a:prstGeom>
          </p:spPr>
          <p:txBody>
            <a:bodyPr lIns="0" tIns="0" rIns="0" bIns="0" rtlCol="0" anchor="t">
              <a:spAutoFit/>
            </a:bodyPr>
            <a:lstStyle/>
            <a:p>
              <a:pPr algn="l">
                <a:lnSpc>
                  <a:spcPts val="10800"/>
                </a:lnSpc>
              </a:pPr>
              <a:r>
                <a:rPr lang="en-US" sz="9000" dirty="0" err="1">
                  <a:solidFill>
                    <a:srgbClr val="F4F6FC"/>
                  </a:solidFill>
                  <a:latin typeface="Open Sans"/>
                  <a:ea typeface="Open Sans"/>
                  <a:cs typeface="Open Sans"/>
                  <a:sym typeface="Open Sans"/>
                </a:rPr>
                <a:t>CrowdSecure</a:t>
              </a:r>
              <a:r>
                <a:rPr lang="en-US" sz="9000" dirty="0">
                  <a:solidFill>
                    <a:srgbClr val="F4F6FC"/>
                  </a:solidFill>
                  <a:latin typeface="Open Sans"/>
                  <a:ea typeface="Open Sans"/>
                  <a:cs typeface="Open Sans"/>
                  <a:sym typeface="Open Sans"/>
                </a:rPr>
                <a:t> bracelet </a:t>
              </a:r>
            </a:p>
          </p:txBody>
        </p:sp>
        <p:sp>
          <p:nvSpPr>
            <p:cNvPr id="5" name="TextBox 5"/>
            <p:cNvSpPr txBox="1"/>
            <p:nvPr/>
          </p:nvSpPr>
          <p:spPr>
            <a:xfrm>
              <a:off x="-13109" y="601324"/>
              <a:ext cx="13130548" cy="1066800"/>
            </a:xfrm>
            <a:prstGeom prst="rect">
              <a:avLst/>
            </a:prstGeom>
          </p:spPr>
          <p:txBody>
            <a:bodyPr lIns="0" tIns="0" rIns="0" bIns="0" rtlCol="0" anchor="t">
              <a:spAutoFit/>
            </a:bodyPr>
            <a:lstStyle/>
            <a:p>
              <a:pPr algn="l">
                <a:lnSpc>
                  <a:spcPts val="6359"/>
                </a:lnSpc>
              </a:pPr>
              <a:r>
                <a:rPr lang="en-US" sz="4800" dirty="0">
                  <a:solidFill>
                    <a:srgbClr val="F4F6FC"/>
                  </a:solidFill>
                  <a:latin typeface="Open Sans Bold"/>
                  <a:ea typeface="Open Sans Bold"/>
                  <a:cs typeface="Open Sans Bold"/>
                  <a:sym typeface="Open Sans Bold"/>
                </a:rPr>
                <a:t>Internet of Things</a:t>
              </a:r>
            </a:p>
          </p:txBody>
        </p:sp>
      </p:grpSp>
      <p:sp>
        <p:nvSpPr>
          <p:cNvPr id="6" name="TextBox 6"/>
          <p:cNvSpPr txBox="1"/>
          <p:nvPr/>
        </p:nvSpPr>
        <p:spPr>
          <a:xfrm>
            <a:off x="1213311" y="6754332"/>
            <a:ext cx="4668083" cy="3388685"/>
          </a:xfrm>
          <a:prstGeom prst="rect">
            <a:avLst/>
          </a:prstGeom>
        </p:spPr>
        <p:txBody>
          <a:bodyPr lIns="0" tIns="0" rIns="0" bIns="0" rtlCol="0" anchor="t">
            <a:spAutoFit/>
          </a:bodyPr>
          <a:lstStyle/>
          <a:p>
            <a:pPr algn="l">
              <a:lnSpc>
                <a:spcPct val="150000"/>
              </a:lnSpc>
            </a:pPr>
            <a:r>
              <a:rPr lang="en-US" sz="3000" dirty="0">
                <a:solidFill>
                  <a:srgbClr val="F4F6FC"/>
                </a:solidFill>
                <a:latin typeface="Open Sans Bold"/>
                <a:ea typeface="Open Sans Bold"/>
                <a:cs typeface="Open Sans Bold"/>
                <a:sym typeface="Open Sans Bold"/>
              </a:rPr>
              <a:t>Team Members:</a:t>
            </a:r>
          </a:p>
          <a:p>
            <a:pPr algn="l">
              <a:lnSpc>
                <a:spcPct val="150000"/>
              </a:lnSpc>
            </a:pPr>
            <a:r>
              <a:rPr lang="en-US" sz="3000" dirty="0">
                <a:solidFill>
                  <a:srgbClr val="F4F6FC"/>
                </a:solidFill>
                <a:latin typeface="Open Sans"/>
                <a:ea typeface="Open Sans"/>
                <a:cs typeface="Open Sans"/>
                <a:sym typeface="Open Sans"/>
              </a:rPr>
              <a:t>Lina-</a:t>
            </a:r>
            <a:r>
              <a:rPr lang="en-US" sz="3000" dirty="0" err="1">
                <a:solidFill>
                  <a:srgbClr val="F4F6FC"/>
                </a:solidFill>
                <a:latin typeface="Open Sans"/>
                <a:ea typeface="Open Sans"/>
                <a:cs typeface="Open Sans"/>
                <a:sym typeface="Open Sans"/>
              </a:rPr>
              <a:t>Chemeliine</a:t>
            </a:r>
            <a:r>
              <a:rPr lang="en-US" sz="3000" dirty="0">
                <a:solidFill>
                  <a:srgbClr val="F4F6FC"/>
                </a:solidFill>
                <a:latin typeface="Open Sans"/>
                <a:ea typeface="Open Sans"/>
                <a:cs typeface="Open Sans"/>
                <a:sym typeface="Open Sans"/>
              </a:rPr>
              <a:t> Titova</a:t>
            </a:r>
          </a:p>
          <a:p>
            <a:pPr algn="l">
              <a:lnSpc>
                <a:spcPct val="150000"/>
              </a:lnSpc>
            </a:pPr>
            <a:r>
              <a:rPr lang="en-US" sz="3000" dirty="0">
                <a:solidFill>
                  <a:srgbClr val="F4F6FC"/>
                </a:solidFill>
                <a:latin typeface="Open Sans"/>
                <a:ea typeface="Open Sans"/>
                <a:cs typeface="Open Sans"/>
                <a:sym typeface="Open Sans"/>
              </a:rPr>
              <a:t>Ana </a:t>
            </a:r>
            <a:r>
              <a:rPr lang="en-US" sz="3000" dirty="0" err="1">
                <a:solidFill>
                  <a:srgbClr val="F4F6FC"/>
                </a:solidFill>
                <a:latin typeface="Open Sans"/>
                <a:ea typeface="Open Sans"/>
                <a:cs typeface="Open Sans"/>
                <a:sym typeface="Open Sans"/>
              </a:rPr>
              <a:t>Angosto</a:t>
            </a:r>
            <a:endParaRPr lang="en-US" sz="3000" dirty="0">
              <a:solidFill>
                <a:srgbClr val="F4F6FC"/>
              </a:solidFill>
              <a:latin typeface="Open Sans"/>
              <a:ea typeface="Open Sans"/>
              <a:cs typeface="Open Sans"/>
              <a:sym typeface="Open Sans"/>
            </a:endParaRPr>
          </a:p>
          <a:p>
            <a:pPr algn="l">
              <a:lnSpc>
                <a:spcPct val="150000"/>
              </a:lnSpc>
            </a:pPr>
            <a:r>
              <a:rPr lang="en-US" sz="3000" dirty="0">
                <a:solidFill>
                  <a:srgbClr val="F4F6FC"/>
                </a:solidFill>
                <a:latin typeface="Open Sans"/>
                <a:ea typeface="Open Sans"/>
                <a:cs typeface="Open Sans"/>
                <a:sym typeface="Open Sans"/>
              </a:rPr>
              <a:t>Mikhail Pilipov</a:t>
            </a:r>
          </a:p>
          <a:p>
            <a:pPr algn="l">
              <a:lnSpc>
                <a:spcPct val="150000"/>
              </a:lnSpc>
            </a:pPr>
            <a:endParaRPr lang="en-US" sz="3000" dirty="0">
              <a:solidFill>
                <a:srgbClr val="F4F6FC"/>
              </a:solidFill>
              <a:latin typeface="Open Sans"/>
              <a:ea typeface="Open Sans"/>
              <a:cs typeface="Open Sans"/>
              <a:sym typeface="Open Sans"/>
            </a:endParaRPr>
          </a:p>
        </p:txBody>
      </p:sp>
      <p:sp>
        <p:nvSpPr>
          <p:cNvPr id="7" name="TextBox 7"/>
          <p:cNvSpPr txBox="1"/>
          <p:nvPr/>
        </p:nvSpPr>
        <p:spPr>
          <a:xfrm>
            <a:off x="1212790" y="4880860"/>
            <a:ext cx="8405336" cy="1550160"/>
          </a:xfrm>
          <a:prstGeom prst="rect">
            <a:avLst/>
          </a:prstGeom>
        </p:spPr>
        <p:txBody>
          <a:bodyPr lIns="0" tIns="0" rIns="0" bIns="0" rtlCol="0" anchor="t">
            <a:spAutoFit/>
          </a:bodyPr>
          <a:lstStyle/>
          <a:p>
            <a:pPr algn="l">
              <a:lnSpc>
                <a:spcPts val="6213"/>
              </a:lnSpc>
            </a:pPr>
            <a:r>
              <a:rPr lang="en-US" sz="3500" dirty="0">
                <a:solidFill>
                  <a:srgbClr val="F4F6FC"/>
                </a:solidFill>
                <a:latin typeface="Open Sans"/>
                <a:ea typeface="Open Sans"/>
                <a:cs typeface="Open Sans"/>
                <a:sym typeface="Open Sans"/>
              </a:rPr>
              <a:t>Attendance and security monitoring at crowded places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40BC5"/>
        </a:solidFill>
        <a:effectLst/>
      </p:bgPr>
    </p:bg>
    <p:spTree>
      <p:nvGrpSpPr>
        <p:cNvPr id="1" name=""/>
        <p:cNvGrpSpPr/>
        <p:nvPr/>
      </p:nvGrpSpPr>
      <p:grpSpPr>
        <a:xfrm>
          <a:off x="0" y="0"/>
          <a:ext cx="0" cy="0"/>
          <a:chOff x="0" y="0"/>
          <a:chExt cx="0" cy="0"/>
        </a:xfrm>
      </p:grpSpPr>
      <p:sp>
        <p:nvSpPr>
          <p:cNvPr id="4" name="TextBox 4"/>
          <p:cNvSpPr txBox="1"/>
          <p:nvPr/>
        </p:nvSpPr>
        <p:spPr>
          <a:xfrm>
            <a:off x="1310744" y="509156"/>
            <a:ext cx="16078199" cy="1255985"/>
          </a:xfrm>
          <a:prstGeom prst="rect">
            <a:avLst/>
          </a:prstGeom>
        </p:spPr>
        <p:txBody>
          <a:bodyPr wrap="square" lIns="0" tIns="0" rIns="0" bIns="0" rtlCol="0" anchor="t">
            <a:spAutoFit/>
          </a:bodyPr>
          <a:lstStyle/>
          <a:p>
            <a:pPr algn="ctr">
              <a:lnSpc>
                <a:spcPts val="11200"/>
              </a:lnSpc>
            </a:pPr>
            <a:r>
              <a:rPr lang="en-US" sz="5400" dirty="0">
                <a:solidFill>
                  <a:srgbClr val="FFFFFF"/>
                </a:solidFill>
                <a:latin typeface="Open Sans Bold"/>
                <a:ea typeface="Open Sans Bold"/>
                <a:cs typeface="Open Sans Bold"/>
                <a:sym typeface="Open Sans Bold"/>
              </a:rPr>
              <a:t>Bracelet scheme: extracting data from MQTT</a:t>
            </a:r>
          </a:p>
        </p:txBody>
      </p:sp>
      <p:pic>
        <p:nvPicPr>
          <p:cNvPr id="9" name="Рисунок 8">
            <a:extLst>
              <a:ext uri="{FF2B5EF4-FFF2-40B4-BE49-F238E27FC236}">
                <a16:creationId xmlns:a16="http://schemas.microsoft.com/office/drawing/2014/main" id="{A39A275C-E86F-23B0-E596-84AE7BA37EC2}"/>
              </a:ext>
            </a:extLst>
          </p:cNvPr>
          <p:cNvPicPr>
            <a:picLocks noChangeAspect="1"/>
          </p:cNvPicPr>
          <p:nvPr/>
        </p:nvPicPr>
        <p:blipFill rotWithShape="1">
          <a:blip r:embed="rId2"/>
          <a:srcRect l="5565" r="14581"/>
          <a:stretch/>
        </p:blipFill>
        <p:spPr>
          <a:xfrm>
            <a:off x="1524000" y="2833323"/>
            <a:ext cx="8342777" cy="2310177"/>
          </a:xfrm>
          <a:prstGeom prst="rect">
            <a:avLst/>
          </a:prstGeom>
        </p:spPr>
      </p:pic>
      <p:sp>
        <p:nvSpPr>
          <p:cNvPr id="10" name="TextBox 2">
            <a:extLst>
              <a:ext uri="{FF2B5EF4-FFF2-40B4-BE49-F238E27FC236}">
                <a16:creationId xmlns:a16="http://schemas.microsoft.com/office/drawing/2014/main" id="{7F08926A-9643-EA3B-67A9-EE896AC5992D}"/>
              </a:ext>
            </a:extLst>
          </p:cNvPr>
          <p:cNvSpPr txBox="1"/>
          <p:nvPr/>
        </p:nvSpPr>
        <p:spPr>
          <a:xfrm>
            <a:off x="10472056" y="2340840"/>
            <a:ext cx="6629400" cy="3523913"/>
          </a:xfrm>
          <a:prstGeom prst="rect">
            <a:avLst/>
          </a:prstGeom>
        </p:spPr>
        <p:txBody>
          <a:bodyPr wrap="square" lIns="0" tIns="0" rIns="0" bIns="0" rtlCol="0" anchor="t">
            <a:spAutoFit/>
          </a:bodyPr>
          <a:lstStyle/>
          <a:p>
            <a:pPr algn="l">
              <a:lnSpc>
                <a:spcPts val="5584"/>
              </a:lnSpc>
            </a:pPr>
            <a:r>
              <a:rPr lang="en-US" sz="3200" dirty="0">
                <a:solidFill>
                  <a:srgbClr val="FFFFFF"/>
                </a:solidFill>
                <a:latin typeface="Open Sans"/>
                <a:ea typeface="Open Sans"/>
                <a:cs typeface="Open Sans"/>
                <a:sym typeface="Open Sans"/>
              </a:rPr>
              <a:t>Dashboard Nodes:</a:t>
            </a:r>
          </a:p>
          <a:p>
            <a:pPr marL="457200" indent="-457200" algn="l">
              <a:lnSpc>
                <a:spcPts val="5584"/>
              </a:lnSpc>
              <a:buFont typeface="Arial" panose="020B0604020202020204" pitchFamily="34" charset="0"/>
              <a:buChar char="•"/>
            </a:pPr>
            <a:r>
              <a:rPr lang="en-US" sz="3200" dirty="0">
                <a:solidFill>
                  <a:srgbClr val="FFFFFF"/>
                </a:solidFill>
                <a:latin typeface="Open Sans"/>
                <a:ea typeface="Open Sans"/>
                <a:cs typeface="Open Sans"/>
                <a:sym typeface="Open Sans"/>
              </a:rPr>
              <a:t>The guide: Heart Rate</a:t>
            </a:r>
          </a:p>
          <a:p>
            <a:pPr marL="457200" indent="-457200" algn="l">
              <a:lnSpc>
                <a:spcPts val="5584"/>
              </a:lnSpc>
              <a:buFont typeface="Arial" panose="020B0604020202020204" pitchFamily="34" charset="0"/>
              <a:buChar char="•"/>
            </a:pPr>
            <a:r>
              <a:rPr lang="en-US" sz="3200" dirty="0">
                <a:solidFill>
                  <a:srgbClr val="FFFFFF"/>
                </a:solidFill>
                <a:latin typeface="Open Sans"/>
                <a:ea typeface="Open Sans"/>
                <a:cs typeface="Open Sans"/>
                <a:sym typeface="Open Sans"/>
              </a:rPr>
              <a:t>The guide: Saturation</a:t>
            </a:r>
          </a:p>
          <a:p>
            <a:pPr marL="457200" indent="-457200" algn="l">
              <a:lnSpc>
                <a:spcPts val="5584"/>
              </a:lnSpc>
              <a:buFont typeface="Arial" panose="020B0604020202020204" pitchFamily="34" charset="0"/>
              <a:buChar char="•"/>
            </a:pPr>
            <a:r>
              <a:rPr lang="en-US" sz="3200" dirty="0">
                <a:solidFill>
                  <a:srgbClr val="FFFFFF"/>
                </a:solidFill>
                <a:latin typeface="Open Sans"/>
                <a:ea typeface="Open Sans"/>
                <a:cs typeface="Open Sans"/>
                <a:sym typeface="Open Sans"/>
              </a:rPr>
              <a:t>The </a:t>
            </a:r>
            <a:r>
              <a:rPr lang="en-US" sz="3200" dirty="0" err="1">
                <a:solidFill>
                  <a:srgbClr val="FFFFFF"/>
                </a:solidFill>
                <a:latin typeface="Open Sans"/>
                <a:ea typeface="Open Sans"/>
                <a:cs typeface="Open Sans"/>
                <a:sym typeface="Open Sans"/>
              </a:rPr>
              <a:t>worldmap</a:t>
            </a:r>
            <a:r>
              <a:rPr lang="en-US" sz="3200" dirty="0">
                <a:solidFill>
                  <a:srgbClr val="FFFFFF"/>
                </a:solidFill>
                <a:latin typeface="Open Sans"/>
                <a:ea typeface="Open Sans"/>
                <a:cs typeface="Open Sans"/>
                <a:sym typeface="Open Sans"/>
              </a:rPr>
              <a:t>: location 1,2</a:t>
            </a:r>
          </a:p>
          <a:p>
            <a:pPr algn="l">
              <a:lnSpc>
                <a:spcPts val="5584"/>
              </a:lnSpc>
            </a:pPr>
            <a:endParaRPr lang="en-US" sz="3405" dirty="0">
              <a:solidFill>
                <a:srgbClr val="FFFFFF"/>
              </a:solidFill>
              <a:latin typeface="Open Sans"/>
              <a:ea typeface="Open Sans"/>
              <a:cs typeface="Open Sans"/>
              <a:sym typeface="Open Sans"/>
            </a:endParaRPr>
          </a:p>
        </p:txBody>
      </p:sp>
      <p:sp>
        <p:nvSpPr>
          <p:cNvPr id="20" name="TextBox 2">
            <a:extLst>
              <a:ext uri="{FF2B5EF4-FFF2-40B4-BE49-F238E27FC236}">
                <a16:creationId xmlns:a16="http://schemas.microsoft.com/office/drawing/2014/main" id="{B6816DE2-B93D-CB5F-3413-3B2548967CD4}"/>
              </a:ext>
            </a:extLst>
          </p:cNvPr>
          <p:cNvSpPr txBox="1"/>
          <p:nvPr/>
        </p:nvSpPr>
        <p:spPr>
          <a:xfrm>
            <a:off x="1376058" y="5429074"/>
            <a:ext cx="10480783" cy="2087623"/>
          </a:xfrm>
          <a:prstGeom prst="rect">
            <a:avLst/>
          </a:prstGeom>
        </p:spPr>
        <p:txBody>
          <a:bodyPr wrap="square" lIns="0" tIns="0" rIns="0" bIns="0" rtlCol="0" anchor="t">
            <a:spAutoFit/>
          </a:bodyPr>
          <a:lstStyle/>
          <a:p>
            <a:pPr algn="l">
              <a:lnSpc>
                <a:spcPts val="5584"/>
              </a:lnSpc>
            </a:pPr>
            <a:r>
              <a:rPr lang="en-US" sz="2800" dirty="0">
                <a:solidFill>
                  <a:srgbClr val="FFFFFF"/>
                </a:solidFill>
                <a:latin typeface="Open Sans"/>
                <a:ea typeface="Open Sans"/>
                <a:cs typeface="Open Sans"/>
                <a:sym typeface="Open Sans"/>
              </a:rPr>
              <a:t>In the functions, data from the </a:t>
            </a:r>
            <a:r>
              <a:rPr lang="en-US" sz="2800" dirty="0" err="1">
                <a:solidFill>
                  <a:srgbClr val="FFFFFF"/>
                </a:solidFill>
                <a:latin typeface="Open Sans"/>
                <a:ea typeface="Open Sans"/>
                <a:cs typeface="Open Sans"/>
                <a:sym typeface="Open Sans"/>
              </a:rPr>
              <a:t>mqtt</a:t>
            </a:r>
            <a:r>
              <a:rPr lang="en-US" sz="2800" dirty="0">
                <a:solidFill>
                  <a:srgbClr val="FFFFFF"/>
                </a:solidFill>
                <a:latin typeface="Open Sans"/>
                <a:ea typeface="Open Sans"/>
                <a:cs typeface="Open Sans"/>
                <a:sym typeface="Open Sans"/>
              </a:rPr>
              <a:t> broker was assigned to the dashboard nodes</a:t>
            </a:r>
          </a:p>
          <a:p>
            <a:pPr algn="l">
              <a:lnSpc>
                <a:spcPts val="5584"/>
              </a:lnSpc>
            </a:pPr>
            <a:endParaRPr lang="en-US" sz="3405" dirty="0">
              <a:solidFill>
                <a:srgbClr val="FFFFFF"/>
              </a:solidFill>
              <a:latin typeface="Open Sans"/>
              <a:ea typeface="Open Sans"/>
              <a:cs typeface="Open Sans"/>
              <a:sym typeface="Open Sans"/>
            </a:endParaRPr>
          </a:p>
        </p:txBody>
      </p:sp>
      <p:pic>
        <p:nvPicPr>
          <p:cNvPr id="21" name="Рисунок 20">
            <a:extLst>
              <a:ext uri="{FF2B5EF4-FFF2-40B4-BE49-F238E27FC236}">
                <a16:creationId xmlns:a16="http://schemas.microsoft.com/office/drawing/2014/main" id="{CFB8637B-343C-C46E-23AA-0951CA077906}"/>
              </a:ext>
            </a:extLst>
          </p:cNvPr>
          <p:cNvPicPr>
            <a:picLocks noChangeAspect="1"/>
          </p:cNvPicPr>
          <p:nvPr/>
        </p:nvPicPr>
        <p:blipFill>
          <a:blip r:embed="rId3"/>
          <a:stretch>
            <a:fillRect/>
          </a:stretch>
        </p:blipFill>
        <p:spPr>
          <a:xfrm>
            <a:off x="1405290" y="7041230"/>
            <a:ext cx="4957676" cy="2667000"/>
          </a:xfrm>
          <a:prstGeom prst="rect">
            <a:avLst/>
          </a:prstGeom>
        </p:spPr>
      </p:pic>
      <p:pic>
        <p:nvPicPr>
          <p:cNvPr id="22" name="Рисунок 21">
            <a:extLst>
              <a:ext uri="{FF2B5EF4-FFF2-40B4-BE49-F238E27FC236}">
                <a16:creationId xmlns:a16="http://schemas.microsoft.com/office/drawing/2014/main" id="{1113CEC6-2565-43A5-5D0D-8445C4DF1D33}"/>
              </a:ext>
            </a:extLst>
          </p:cNvPr>
          <p:cNvPicPr>
            <a:picLocks noChangeAspect="1"/>
          </p:cNvPicPr>
          <p:nvPr/>
        </p:nvPicPr>
        <p:blipFill>
          <a:blip r:embed="rId4"/>
          <a:stretch>
            <a:fillRect/>
          </a:stretch>
        </p:blipFill>
        <p:spPr>
          <a:xfrm>
            <a:off x="6627335" y="7024901"/>
            <a:ext cx="5137657" cy="2667000"/>
          </a:xfrm>
          <a:prstGeom prst="rect">
            <a:avLst/>
          </a:prstGeom>
        </p:spPr>
      </p:pic>
      <p:pic>
        <p:nvPicPr>
          <p:cNvPr id="23" name="Рисунок 22">
            <a:extLst>
              <a:ext uri="{FF2B5EF4-FFF2-40B4-BE49-F238E27FC236}">
                <a16:creationId xmlns:a16="http://schemas.microsoft.com/office/drawing/2014/main" id="{A7FEA76D-A130-3A52-B209-1253E2C25696}"/>
              </a:ext>
            </a:extLst>
          </p:cNvPr>
          <p:cNvPicPr>
            <a:picLocks noChangeAspect="1"/>
          </p:cNvPicPr>
          <p:nvPr/>
        </p:nvPicPr>
        <p:blipFill>
          <a:blip r:embed="rId5"/>
          <a:stretch>
            <a:fillRect/>
          </a:stretch>
        </p:blipFill>
        <p:spPr>
          <a:xfrm>
            <a:off x="12256158" y="5375559"/>
            <a:ext cx="4913802" cy="4316342"/>
          </a:xfrm>
          <a:prstGeom prst="rect">
            <a:avLst/>
          </a:prstGeom>
        </p:spPr>
      </p:pic>
    </p:spTree>
    <p:extLst>
      <p:ext uri="{BB962C8B-B14F-4D97-AF65-F5344CB8AC3E}">
        <p14:creationId xmlns:p14="http://schemas.microsoft.com/office/powerpoint/2010/main" val="1410831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40BC5"/>
        </a:solidFill>
        <a:effectLst/>
      </p:bgPr>
    </p:bg>
    <p:spTree>
      <p:nvGrpSpPr>
        <p:cNvPr id="1" name=""/>
        <p:cNvGrpSpPr/>
        <p:nvPr/>
      </p:nvGrpSpPr>
      <p:grpSpPr>
        <a:xfrm>
          <a:off x="0" y="0"/>
          <a:ext cx="0" cy="0"/>
          <a:chOff x="0" y="0"/>
          <a:chExt cx="0" cy="0"/>
        </a:xfrm>
      </p:grpSpPr>
      <p:sp>
        <p:nvSpPr>
          <p:cNvPr id="4" name="TextBox 4"/>
          <p:cNvSpPr txBox="1"/>
          <p:nvPr/>
        </p:nvSpPr>
        <p:spPr>
          <a:xfrm>
            <a:off x="1524000" y="883091"/>
            <a:ext cx="16078199" cy="1342099"/>
          </a:xfrm>
          <a:prstGeom prst="rect">
            <a:avLst/>
          </a:prstGeom>
        </p:spPr>
        <p:txBody>
          <a:bodyPr wrap="square" lIns="0" tIns="0" rIns="0" bIns="0" rtlCol="0" anchor="t">
            <a:spAutoFit/>
          </a:bodyPr>
          <a:lstStyle/>
          <a:p>
            <a:pPr algn="ctr">
              <a:lnSpc>
                <a:spcPts val="11200"/>
              </a:lnSpc>
            </a:pPr>
            <a:r>
              <a:rPr lang="en-US" sz="8000" dirty="0">
                <a:solidFill>
                  <a:srgbClr val="FFFFFF"/>
                </a:solidFill>
                <a:latin typeface="Open Sans Bold"/>
                <a:ea typeface="Open Sans Bold"/>
                <a:cs typeface="Open Sans Bold"/>
                <a:sym typeface="Open Sans Bold"/>
              </a:rPr>
              <a:t>Bracelet scheme: notification</a:t>
            </a:r>
          </a:p>
        </p:txBody>
      </p:sp>
      <p:sp>
        <p:nvSpPr>
          <p:cNvPr id="10" name="TextBox 2">
            <a:extLst>
              <a:ext uri="{FF2B5EF4-FFF2-40B4-BE49-F238E27FC236}">
                <a16:creationId xmlns:a16="http://schemas.microsoft.com/office/drawing/2014/main" id="{7F08926A-9643-EA3B-67A9-EE896AC5992D}"/>
              </a:ext>
            </a:extLst>
          </p:cNvPr>
          <p:cNvSpPr txBox="1"/>
          <p:nvPr/>
        </p:nvSpPr>
        <p:spPr>
          <a:xfrm>
            <a:off x="10515600" y="2446546"/>
            <a:ext cx="6629400" cy="1362681"/>
          </a:xfrm>
          <a:prstGeom prst="rect">
            <a:avLst/>
          </a:prstGeom>
        </p:spPr>
        <p:txBody>
          <a:bodyPr wrap="square" lIns="0" tIns="0" rIns="0" bIns="0" rtlCol="0" anchor="t">
            <a:spAutoFit/>
          </a:bodyPr>
          <a:lstStyle/>
          <a:p>
            <a:pPr algn="l">
              <a:lnSpc>
                <a:spcPts val="5584"/>
              </a:lnSpc>
            </a:pPr>
            <a:r>
              <a:rPr lang="en-US" sz="3200" dirty="0">
                <a:solidFill>
                  <a:srgbClr val="FFFFFF"/>
                </a:solidFill>
                <a:latin typeface="Open Sans"/>
                <a:ea typeface="Open Sans"/>
                <a:cs typeface="Open Sans"/>
                <a:sym typeface="Open Sans"/>
              </a:rPr>
              <a:t>Dashboard Node:</a:t>
            </a:r>
          </a:p>
          <a:p>
            <a:pPr marL="457200" indent="-457200" algn="l">
              <a:lnSpc>
                <a:spcPts val="5584"/>
              </a:lnSpc>
              <a:buFont typeface="Arial" panose="020B0604020202020204" pitchFamily="34" charset="0"/>
              <a:buChar char="•"/>
            </a:pPr>
            <a:r>
              <a:rPr lang="en-US" sz="3200" dirty="0">
                <a:solidFill>
                  <a:srgbClr val="FFFFFF"/>
                </a:solidFill>
                <a:latin typeface="Open Sans"/>
                <a:ea typeface="Open Sans"/>
                <a:cs typeface="Open Sans"/>
                <a:sym typeface="Open Sans"/>
              </a:rPr>
              <a:t>The notification</a:t>
            </a:r>
            <a:endParaRPr lang="en-US" sz="3405" dirty="0">
              <a:solidFill>
                <a:srgbClr val="FFFFFF"/>
              </a:solidFill>
              <a:latin typeface="Open Sans"/>
              <a:ea typeface="Open Sans"/>
              <a:cs typeface="Open Sans"/>
              <a:sym typeface="Open Sans"/>
            </a:endParaRPr>
          </a:p>
        </p:txBody>
      </p:sp>
      <p:sp>
        <p:nvSpPr>
          <p:cNvPr id="20" name="TextBox 2">
            <a:extLst>
              <a:ext uri="{FF2B5EF4-FFF2-40B4-BE49-F238E27FC236}">
                <a16:creationId xmlns:a16="http://schemas.microsoft.com/office/drawing/2014/main" id="{B6816DE2-B93D-CB5F-3413-3B2548967CD4}"/>
              </a:ext>
            </a:extLst>
          </p:cNvPr>
          <p:cNvSpPr txBox="1"/>
          <p:nvPr/>
        </p:nvSpPr>
        <p:spPr>
          <a:xfrm>
            <a:off x="9982200" y="4154844"/>
            <a:ext cx="8066103" cy="1349472"/>
          </a:xfrm>
          <a:prstGeom prst="rect">
            <a:avLst/>
          </a:prstGeom>
        </p:spPr>
        <p:txBody>
          <a:bodyPr wrap="square" lIns="0" tIns="0" rIns="0" bIns="0" rtlCol="0" anchor="t">
            <a:spAutoFit/>
          </a:bodyPr>
          <a:lstStyle/>
          <a:p>
            <a:pPr algn="l">
              <a:lnSpc>
                <a:spcPts val="5584"/>
              </a:lnSpc>
            </a:pPr>
            <a:r>
              <a:rPr lang="en-US" sz="2800" dirty="0">
                <a:solidFill>
                  <a:srgbClr val="FFFFFF"/>
                </a:solidFill>
                <a:latin typeface="Open Sans"/>
                <a:ea typeface="Open Sans"/>
                <a:cs typeface="Open Sans"/>
                <a:sym typeface="Open Sans"/>
              </a:rPr>
              <a:t>The functions monitor Heart Rate and Saturation data extracted from the MQTT broker</a:t>
            </a:r>
            <a:endParaRPr lang="en-US" sz="3405" dirty="0">
              <a:solidFill>
                <a:srgbClr val="FFFFFF"/>
              </a:solidFill>
              <a:latin typeface="Open Sans"/>
              <a:ea typeface="Open Sans"/>
              <a:cs typeface="Open Sans"/>
              <a:sym typeface="Open Sans"/>
            </a:endParaRPr>
          </a:p>
        </p:txBody>
      </p:sp>
      <p:pic>
        <p:nvPicPr>
          <p:cNvPr id="3" name="Рисунок 2">
            <a:extLst>
              <a:ext uri="{FF2B5EF4-FFF2-40B4-BE49-F238E27FC236}">
                <a16:creationId xmlns:a16="http://schemas.microsoft.com/office/drawing/2014/main" id="{589DF7F6-254C-614F-74B3-388B87B36353}"/>
              </a:ext>
            </a:extLst>
          </p:cNvPr>
          <p:cNvPicPr>
            <a:picLocks noChangeAspect="1"/>
          </p:cNvPicPr>
          <p:nvPr/>
        </p:nvPicPr>
        <p:blipFill>
          <a:blip r:embed="rId2"/>
          <a:stretch>
            <a:fillRect/>
          </a:stretch>
        </p:blipFill>
        <p:spPr>
          <a:xfrm>
            <a:off x="609600" y="2576172"/>
            <a:ext cx="8991600" cy="2342350"/>
          </a:xfrm>
          <a:prstGeom prst="rect">
            <a:avLst/>
          </a:prstGeom>
        </p:spPr>
      </p:pic>
      <p:pic>
        <p:nvPicPr>
          <p:cNvPr id="17" name="Рисунок 16">
            <a:extLst>
              <a:ext uri="{FF2B5EF4-FFF2-40B4-BE49-F238E27FC236}">
                <a16:creationId xmlns:a16="http://schemas.microsoft.com/office/drawing/2014/main" id="{763C19D2-DB66-25D4-C2ED-86742A8B40F8}"/>
              </a:ext>
            </a:extLst>
          </p:cNvPr>
          <p:cNvPicPr>
            <a:picLocks noChangeAspect="1"/>
          </p:cNvPicPr>
          <p:nvPr/>
        </p:nvPicPr>
        <p:blipFill>
          <a:blip r:embed="rId3"/>
          <a:stretch>
            <a:fillRect/>
          </a:stretch>
        </p:blipFill>
        <p:spPr>
          <a:xfrm>
            <a:off x="609600" y="6109142"/>
            <a:ext cx="7216806" cy="3124200"/>
          </a:xfrm>
          <a:prstGeom prst="rect">
            <a:avLst/>
          </a:prstGeom>
        </p:spPr>
      </p:pic>
      <p:pic>
        <p:nvPicPr>
          <p:cNvPr id="19" name="Рисунок 18">
            <a:extLst>
              <a:ext uri="{FF2B5EF4-FFF2-40B4-BE49-F238E27FC236}">
                <a16:creationId xmlns:a16="http://schemas.microsoft.com/office/drawing/2014/main" id="{39C2C7E4-0507-99A3-7EB1-096596BF1282}"/>
              </a:ext>
            </a:extLst>
          </p:cNvPr>
          <p:cNvPicPr>
            <a:picLocks noChangeAspect="1"/>
          </p:cNvPicPr>
          <p:nvPr/>
        </p:nvPicPr>
        <p:blipFill>
          <a:blip r:embed="rId4"/>
          <a:stretch>
            <a:fillRect/>
          </a:stretch>
        </p:blipFill>
        <p:spPr>
          <a:xfrm>
            <a:off x="8186056" y="6090110"/>
            <a:ext cx="8991601" cy="3124200"/>
          </a:xfrm>
          <a:prstGeom prst="rect">
            <a:avLst/>
          </a:prstGeom>
        </p:spPr>
      </p:pic>
    </p:spTree>
    <p:extLst>
      <p:ext uri="{BB962C8B-B14F-4D97-AF65-F5344CB8AC3E}">
        <p14:creationId xmlns:p14="http://schemas.microsoft.com/office/powerpoint/2010/main" val="1376595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40BC5"/>
        </a:solidFill>
        <a:effectLst/>
      </p:bgPr>
    </p:bg>
    <p:spTree>
      <p:nvGrpSpPr>
        <p:cNvPr id="1" name=""/>
        <p:cNvGrpSpPr/>
        <p:nvPr/>
      </p:nvGrpSpPr>
      <p:grpSpPr>
        <a:xfrm>
          <a:off x="0" y="0"/>
          <a:ext cx="0" cy="0"/>
          <a:chOff x="0" y="0"/>
          <a:chExt cx="0" cy="0"/>
        </a:xfrm>
      </p:grpSpPr>
      <p:sp>
        <p:nvSpPr>
          <p:cNvPr id="4" name="TextBox 4"/>
          <p:cNvSpPr txBox="1"/>
          <p:nvPr/>
        </p:nvSpPr>
        <p:spPr>
          <a:xfrm>
            <a:off x="1524000" y="883091"/>
            <a:ext cx="16078199" cy="1342099"/>
          </a:xfrm>
          <a:prstGeom prst="rect">
            <a:avLst/>
          </a:prstGeom>
        </p:spPr>
        <p:txBody>
          <a:bodyPr wrap="square" lIns="0" tIns="0" rIns="0" bIns="0" rtlCol="0" anchor="t">
            <a:spAutoFit/>
          </a:bodyPr>
          <a:lstStyle/>
          <a:p>
            <a:pPr algn="ctr">
              <a:lnSpc>
                <a:spcPts val="11200"/>
              </a:lnSpc>
            </a:pPr>
            <a:r>
              <a:rPr lang="en-US" sz="8000" dirty="0">
                <a:solidFill>
                  <a:srgbClr val="FFFFFF"/>
                </a:solidFill>
                <a:latin typeface="Open Sans Bold"/>
                <a:ea typeface="Open Sans Bold"/>
                <a:cs typeface="Open Sans Bold"/>
                <a:sym typeface="Open Sans Bold"/>
              </a:rPr>
              <a:t>Bracelet scheme: report</a:t>
            </a:r>
          </a:p>
        </p:txBody>
      </p:sp>
      <p:sp>
        <p:nvSpPr>
          <p:cNvPr id="10" name="TextBox 2">
            <a:extLst>
              <a:ext uri="{FF2B5EF4-FFF2-40B4-BE49-F238E27FC236}">
                <a16:creationId xmlns:a16="http://schemas.microsoft.com/office/drawing/2014/main" id="{7F08926A-9643-EA3B-67A9-EE896AC5992D}"/>
              </a:ext>
            </a:extLst>
          </p:cNvPr>
          <p:cNvSpPr txBox="1"/>
          <p:nvPr/>
        </p:nvSpPr>
        <p:spPr>
          <a:xfrm>
            <a:off x="10515600" y="2446546"/>
            <a:ext cx="6629400" cy="1362681"/>
          </a:xfrm>
          <a:prstGeom prst="rect">
            <a:avLst/>
          </a:prstGeom>
        </p:spPr>
        <p:txBody>
          <a:bodyPr wrap="square" lIns="0" tIns="0" rIns="0" bIns="0" rtlCol="0" anchor="t">
            <a:spAutoFit/>
          </a:bodyPr>
          <a:lstStyle/>
          <a:p>
            <a:pPr algn="l">
              <a:lnSpc>
                <a:spcPts val="5584"/>
              </a:lnSpc>
            </a:pPr>
            <a:r>
              <a:rPr lang="en-US" sz="3200" dirty="0">
                <a:solidFill>
                  <a:srgbClr val="FFFFFF"/>
                </a:solidFill>
                <a:latin typeface="Open Sans"/>
                <a:ea typeface="Open Sans"/>
                <a:cs typeface="Open Sans"/>
                <a:sym typeface="Open Sans"/>
              </a:rPr>
              <a:t>Dashboard Node:</a:t>
            </a:r>
          </a:p>
          <a:p>
            <a:pPr marL="457200" indent="-457200" algn="l">
              <a:lnSpc>
                <a:spcPts val="5584"/>
              </a:lnSpc>
              <a:buFont typeface="Arial" panose="020B0604020202020204" pitchFamily="34" charset="0"/>
              <a:buChar char="•"/>
            </a:pPr>
            <a:r>
              <a:rPr lang="en-US" sz="3200" dirty="0">
                <a:solidFill>
                  <a:srgbClr val="FFFFFF"/>
                </a:solidFill>
                <a:latin typeface="Open Sans"/>
                <a:ea typeface="Open Sans"/>
                <a:cs typeface="Open Sans"/>
                <a:sym typeface="Open Sans"/>
              </a:rPr>
              <a:t>The text</a:t>
            </a:r>
            <a:endParaRPr lang="en-US" sz="3405" dirty="0">
              <a:solidFill>
                <a:srgbClr val="FFFFFF"/>
              </a:solidFill>
              <a:latin typeface="Open Sans"/>
              <a:ea typeface="Open Sans"/>
              <a:cs typeface="Open Sans"/>
              <a:sym typeface="Open Sans"/>
            </a:endParaRPr>
          </a:p>
        </p:txBody>
      </p:sp>
      <p:sp>
        <p:nvSpPr>
          <p:cNvPr id="20" name="TextBox 2">
            <a:extLst>
              <a:ext uri="{FF2B5EF4-FFF2-40B4-BE49-F238E27FC236}">
                <a16:creationId xmlns:a16="http://schemas.microsoft.com/office/drawing/2014/main" id="{B6816DE2-B93D-CB5F-3413-3B2548967CD4}"/>
              </a:ext>
            </a:extLst>
          </p:cNvPr>
          <p:cNvSpPr txBox="1"/>
          <p:nvPr/>
        </p:nvSpPr>
        <p:spPr>
          <a:xfrm>
            <a:off x="9906000" y="3908128"/>
            <a:ext cx="7391400" cy="1349472"/>
          </a:xfrm>
          <a:prstGeom prst="rect">
            <a:avLst/>
          </a:prstGeom>
        </p:spPr>
        <p:txBody>
          <a:bodyPr wrap="square" lIns="0" tIns="0" rIns="0" bIns="0" rtlCol="0" anchor="t">
            <a:spAutoFit/>
          </a:bodyPr>
          <a:lstStyle/>
          <a:p>
            <a:pPr algn="l">
              <a:lnSpc>
                <a:spcPts val="5584"/>
              </a:lnSpc>
            </a:pPr>
            <a:r>
              <a:rPr lang="en-US" sz="2800" dirty="0">
                <a:solidFill>
                  <a:srgbClr val="FFFFFF"/>
                </a:solidFill>
                <a:latin typeface="Open Sans"/>
                <a:ea typeface="Open Sans"/>
                <a:cs typeface="Open Sans"/>
                <a:sym typeface="Open Sans"/>
              </a:rPr>
              <a:t>The functions show  Heart Rate and Saturation reports</a:t>
            </a:r>
            <a:endParaRPr lang="en-US" sz="3405" dirty="0">
              <a:solidFill>
                <a:srgbClr val="FFFFFF"/>
              </a:solidFill>
              <a:latin typeface="Open Sans"/>
              <a:ea typeface="Open Sans"/>
              <a:cs typeface="Open Sans"/>
              <a:sym typeface="Open Sans"/>
            </a:endParaRPr>
          </a:p>
        </p:txBody>
      </p:sp>
      <p:pic>
        <p:nvPicPr>
          <p:cNvPr id="5" name="Рисунок 4">
            <a:extLst>
              <a:ext uri="{FF2B5EF4-FFF2-40B4-BE49-F238E27FC236}">
                <a16:creationId xmlns:a16="http://schemas.microsoft.com/office/drawing/2014/main" id="{55D1F1BA-379C-FDDE-A252-7B7462CDB933}"/>
              </a:ext>
            </a:extLst>
          </p:cNvPr>
          <p:cNvPicPr>
            <a:picLocks noChangeAspect="1"/>
          </p:cNvPicPr>
          <p:nvPr/>
        </p:nvPicPr>
        <p:blipFill>
          <a:blip r:embed="rId2"/>
          <a:stretch>
            <a:fillRect/>
          </a:stretch>
        </p:blipFill>
        <p:spPr>
          <a:xfrm>
            <a:off x="1143000" y="2530133"/>
            <a:ext cx="8167209" cy="2722403"/>
          </a:xfrm>
          <a:prstGeom prst="rect">
            <a:avLst/>
          </a:prstGeom>
        </p:spPr>
      </p:pic>
      <p:pic>
        <p:nvPicPr>
          <p:cNvPr id="12" name="Рисунок 11">
            <a:extLst>
              <a:ext uri="{FF2B5EF4-FFF2-40B4-BE49-F238E27FC236}">
                <a16:creationId xmlns:a16="http://schemas.microsoft.com/office/drawing/2014/main" id="{E5C523D0-E8E5-18FA-32A7-859998BF9CC5}"/>
              </a:ext>
            </a:extLst>
          </p:cNvPr>
          <p:cNvPicPr>
            <a:picLocks noChangeAspect="1"/>
          </p:cNvPicPr>
          <p:nvPr/>
        </p:nvPicPr>
        <p:blipFill>
          <a:blip r:embed="rId3"/>
          <a:stretch>
            <a:fillRect/>
          </a:stretch>
        </p:blipFill>
        <p:spPr>
          <a:xfrm>
            <a:off x="9277552" y="5580359"/>
            <a:ext cx="6707200" cy="3850764"/>
          </a:xfrm>
          <a:prstGeom prst="rect">
            <a:avLst/>
          </a:prstGeom>
        </p:spPr>
      </p:pic>
      <p:pic>
        <p:nvPicPr>
          <p:cNvPr id="14" name="Рисунок 13">
            <a:extLst>
              <a:ext uri="{FF2B5EF4-FFF2-40B4-BE49-F238E27FC236}">
                <a16:creationId xmlns:a16="http://schemas.microsoft.com/office/drawing/2014/main" id="{412FE400-7C66-0D5B-C99B-FF679CE123DF}"/>
              </a:ext>
            </a:extLst>
          </p:cNvPr>
          <p:cNvPicPr>
            <a:picLocks noChangeAspect="1"/>
          </p:cNvPicPr>
          <p:nvPr/>
        </p:nvPicPr>
        <p:blipFill>
          <a:blip r:embed="rId4"/>
          <a:stretch>
            <a:fillRect/>
          </a:stretch>
        </p:blipFill>
        <p:spPr>
          <a:xfrm>
            <a:off x="1524000" y="5596688"/>
            <a:ext cx="7166700" cy="3850764"/>
          </a:xfrm>
          <a:prstGeom prst="rect">
            <a:avLst/>
          </a:prstGeom>
        </p:spPr>
      </p:pic>
    </p:spTree>
    <p:extLst>
      <p:ext uri="{BB962C8B-B14F-4D97-AF65-F5344CB8AC3E}">
        <p14:creationId xmlns:p14="http://schemas.microsoft.com/office/powerpoint/2010/main" val="1139554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40BC5"/>
        </a:solidFill>
        <a:effectLst/>
      </p:bgPr>
    </p:bg>
    <p:spTree>
      <p:nvGrpSpPr>
        <p:cNvPr id="1" name=""/>
        <p:cNvGrpSpPr/>
        <p:nvPr/>
      </p:nvGrpSpPr>
      <p:grpSpPr>
        <a:xfrm>
          <a:off x="0" y="0"/>
          <a:ext cx="0" cy="0"/>
          <a:chOff x="0" y="0"/>
          <a:chExt cx="0" cy="0"/>
        </a:xfrm>
      </p:grpSpPr>
      <p:sp>
        <p:nvSpPr>
          <p:cNvPr id="4" name="TextBox 4"/>
          <p:cNvSpPr txBox="1"/>
          <p:nvPr/>
        </p:nvSpPr>
        <p:spPr>
          <a:xfrm>
            <a:off x="1524000" y="883091"/>
            <a:ext cx="16078199" cy="1342099"/>
          </a:xfrm>
          <a:prstGeom prst="rect">
            <a:avLst/>
          </a:prstGeom>
        </p:spPr>
        <p:txBody>
          <a:bodyPr wrap="square" lIns="0" tIns="0" rIns="0" bIns="0" rtlCol="0" anchor="t">
            <a:spAutoFit/>
          </a:bodyPr>
          <a:lstStyle/>
          <a:p>
            <a:pPr algn="ctr">
              <a:lnSpc>
                <a:spcPts val="11200"/>
              </a:lnSpc>
            </a:pPr>
            <a:r>
              <a:rPr lang="en-US" sz="8000" dirty="0">
                <a:solidFill>
                  <a:srgbClr val="FFFFFF"/>
                </a:solidFill>
                <a:latin typeface="Open Sans Bold"/>
                <a:ea typeface="Open Sans Bold"/>
                <a:cs typeface="Open Sans Bold"/>
                <a:sym typeface="Open Sans Bold"/>
              </a:rPr>
              <a:t>Bracelet scheme: SOS button</a:t>
            </a:r>
          </a:p>
        </p:txBody>
      </p:sp>
      <p:sp>
        <p:nvSpPr>
          <p:cNvPr id="10" name="TextBox 2">
            <a:extLst>
              <a:ext uri="{FF2B5EF4-FFF2-40B4-BE49-F238E27FC236}">
                <a16:creationId xmlns:a16="http://schemas.microsoft.com/office/drawing/2014/main" id="{7F08926A-9643-EA3B-67A9-EE896AC5992D}"/>
              </a:ext>
            </a:extLst>
          </p:cNvPr>
          <p:cNvSpPr txBox="1"/>
          <p:nvPr/>
        </p:nvSpPr>
        <p:spPr>
          <a:xfrm>
            <a:off x="10515600" y="2446546"/>
            <a:ext cx="6629400" cy="2087623"/>
          </a:xfrm>
          <a:prstGeom prst="rect">
            <a:avLst/>
          </a:prstGeom>
        </p:spPr>
        <p:txBody>
          <a:bodyPr wrap="square" lIns="0" tIns="0" rIns="0" bIns="0" rtlCol="0" anchor="t">
            <a:spAutoFit/>
          </a:bodyPr>
          <a:lstStyle/>
          <a:p>
            <a:pPr algn="l">
              <a:lnSpc>
                <a:spcPts val="5584"/>
              </a:lnSpc>
            </a:pPr>
            <a:r>
              <a:rPr lang="en-US" sz="3200" dirty="0">
                <a:solidFill>
                  <a:srgbClr val="FFFFFF"/>
                </a:solidFill>
                <a:latin typeface="Open Sans"/>
                <a:ea typeface="Open Sans"/>
                <a:cs typeface="Open Sans"/>
                <a:sym typeface="Open Sans"/>
              </a:rPr>
              <a:t>Dashboard Node:</a:t>
            </a:r>
          </a:p>
          <a:p>
            <a:pPr marL="457200" indent="-457200" algn="l">
              <a:lnSpc>
                <a:spcPts val="5584"/>
              </a:lnSpc>
              <a:buFont typeface="Arial" panose="020B0604020202020204" pitchFamily="34" charset="0"/>
              <a:buChar char="•"/>
            </a:pPr>
            <a:r>
              <a:rPr lang="en-US" sz="3200" dirty="0">
                <a:solidFill>
                  <a:srgbClr val="FFFFFF"/>
                </a:solidFill>
                <a:latin typeface="Open Sans"/>
                <a:ea typeface="Open Sans"/>
                <a:cs typeface="Open Sans"/>
                <a:sym typeface="Open Sans"/>
              </a:rPr>
              <a:t>The notification</a:t>
            </a:r>
          </a:p>
          <a:p>
            <a:pPr marL="457200" indent="-457200" algn="l">
              <a:lnSpc>
                <a:spcPts val="5584"/>
              </a:lnSpc>
              <a:buFont typeface="Arial" panose="020B0604020202020204" pitchFamily="34" charset="0"/>
              <a:buChar char="•"/>
            </a:pPr>
            <a:r>
              <a:rPr lang="en-US" sz="3200" dirty="0">
                <a:solidFill>
                  <a:srgbClr val="FFFFFF"/>
                </a:solidFill>
                <a:latin typeface="Open Sans"/>
                <a:ea typeface="Open Sans"/>
                <a:cs typeface="Open Sans"/>
                <a:sym typeface="Open Sans"/>
              </a:rPr>
              <a:t>The text</a:t>
            </a:r>
            <a:endParaRPr lang="en-US" sz="3405" dirty="0">
              <a:solidFill>
                <a:srgbClr val="FFFFFF"/>
              </a:solidFill>
              <a:latin typeface="Open Sans"/>
              <a:ea typeface="Open Sans"/>
              <a:cs typeface="Open Sans"/>
              <a:sym typeface="Open Sans"/>
            </a:endParaRPr>
          </a:p>
        </p:txBody>
      </p:sp>
      <p:sp>
        <p:nvSpPr>
          <p:cNvPr id="20" name="TextBox 2">
            <a:extLst>
              <a:ext uri="{FF2B5EF4-FFF2-40B4-BE49-F238E27FC236}">
                <a16:creationId xmlns:a16="http://schemas.microsoft.com/office/drawing/2014/main" id="{B6816DE2-B93D-CB5F-3413-3B2548967CD4}"/>
              </a:ext>
            </a:extLst>
          </p:cNvPr>
          <p:cNvSpPr txBox="1"/>
          <p:nvPr/>
        </p:nvSpPr>
        <p:spPr>
          <a:xfrm>
            <a:off x="9563099" y="4534169"/>
            <a:ext cx="7391400" cy="1349472"/>
          </a:xfrm>
          <a:prstGeom prst="rect">
            <a:avLst/>
          </a:prstGeom>
        </p:spPr>
        <p:txBody>
          <a:bodyPr wrap="square" lIns="0" tIns="0" rIns="0" bIns="0" rtlCol="0" anchor="t">
            <a:spAutoFit/>
          </a:bodyPr>
          <a:lstStyle/>
          <a:p>
            <a:pPr algn="l">
              <a:lnSpc>
                <a:spcPts val="5584"/>
              </a:lnSpc>
            </a:pPr>
            <a:r>
              <a:rPr lang="en-US" sz="2800" dirty="0">
                <a:solidFill>
                  <a:srgbClr val="FFFFFF"/>
                </a:solidFill>
                <a:latin typeface="Open Sans"/>
                <a:ea typeface="Open Sans"/>
                <a:cs typeface="Open Sans"/>
                <a:sym typeface="Open Sans"/>
              </a:rPr>
              <a:t>The functions trigger</a:t>
            </a:r>
            <a:r>
              <a:rPr lang="ru-RU" sz="2800" dirty="0">
                <a:solidFill>
                  <a:srgbClr val="FFFFFF"/>
                </a:solidFill>
                <a:latin typeface="Open Sans"/>
                <a:ea typeface="Open Sans"/>
                <a:cs typeface="Open Sans"/>
                <a:sym typeface="Open Sans"/>
              </a:rPr>
              <a:t> </a:t>
            </a:r>
            <a:r>
              <a:rPr lang="en-US" sz="2800" dirty="0">
                <a:solidFill>
                  <a:srgbClr val="FFFFFF"/>
                </a:solidFill>
                <a:latin typeface="Open Sans"/>
                <a:ea typeface="Open Sans"/>
                <a:cs typeface="Open Sans"/>
                <a:sym typeface="Open Sans"/>
              </a:rPr>
              <a:t>notification and show on report if SOS button was pressed</a:t>
            </a:r>
            <a:endParaRPr lang="en-US" sz="3405" dirty="0">
              <a:solidFill>
                <a:srgbClr val="FFFFFF"/>
              </a:solidFill>
              <a:latin typeface="Open Sans"/>
              <a:ea typeface="Open Sans"/>
              <a:cs typeface="Open Sans"/>
              <a:sym typeface="Open Sans"/>
            </a:endParaRPr>
          </a:p>
        </p:txBody>
      </p:sp>
      <p:pic>
        <p:nvPicPr>
          <p:cNvPr id="3" name="Рисунок 2">
            <a:extLst>
              <a:ext uri="{FF2B5EF4-FFF2-40B4-BE49-F238E27FC236}">
                <a16:creationId xmlns:a16="http://schemas.microsoft.com/office/drawing/2014/main" id="{20F8211F-2BA3-9D7D-9D9A-89EDA661C910}"/>
              </a:ext>
            </a:extLst>
          </p:cNvPr>
          <p:cNvPicPr>
            <a:picLocks noChangeAspect="1"/>
          </p:cNvPicPr>
          <p:nvPr/>
        </p:nvPicPr>
        <p:blipFill>
          <a:blip r:embed="rId2"/>
          <a:stretch>
            <a:fillRect/>
          </a:stretch>
        </p:blipFill>
        <p:spPr>
          <a:xfrm>
            <a:off x="990601" y="2536974"/>
            <a:ext cx="8001000" cy="2878304"/>
          </a:xfrm>
          <a:prstGeom prst="rect">
            <a:avLst/>
          </a:prstGeom>
        </p:spPr>
      </p:pic>
      <p:pic>
        <p:nvPicPr>
          <p:cNvPr id="9" name="Рисунок 8">
            <a:extLst>
              <a:ext uri="{FF2B5EF4-FFF2-40B4-BE49-F238E27FC236}">
                <a16:creationId xmlns:a16="http://schemas.microsoft.com/office/drawing/2014/main" id="{E5ACB7FB-6905-B9E4-CCFD-DD228F426C3E}"/>
              </a:ext>
            </a:extLst>
          </p:cNvPr>
          <p:cNvPicPr>
            <a:picLocks noChangeAspect="1"/>
          </p:cNvPicPr>
          <p:nvPr/>
        </p:nvPicPr>
        <p:blipFill>
          <a:blip r:embed="rId3"/>
          <a:stretch>
            <a:fillRect/>
          </a:stretch>
        </p:blipFill>
        <p:spPr>
          <a:xfrm>
            <a:off x="1245456" y="6956600"/>
            <a:ext cx="8317643" cy="1753720"/>
          </a:xfrm>
          <a:prstGeom prst="rect">
            <a:avLst/>
          </a:prstGeom>
        </p:spPr>
      </p:pic>
      <p:pic>
        <p:nvPicPr>
          <p:cNvPr id="13" name="Рисунок 12">
            <a:extLst>
              <a:ext uri="{FF2B5EF4-FFF2-40B4-BE49-F238E27FC236}">
                <a16:creationId xmlns:a16="http://schemas.microsoft.com/office/drawing/2014/main" id="{411844FD-3B8F-3F24-EC72-7015AF1EC8BF}"/>
              </a:ext>
            </a:extLst>
          </p:cNvPr>
          <p:cNvPicPr>
            <a:picLocks noChangeAspect="1"/>
          </p:cNvPicPr>
          <p:nvPr/>
        </p:nvPicPr>
        <p:blipFill>
          <a:blip r:embed="rId4"/>
          <a:stretch>
            <a:fillRect/>
          </a:stretch>
        </p:blipFill>
        <p:spPr>
          <a:xfrm>
            <a:off x="10548257" y="6956600"/>
            <a:ext cx="5932714" cy="1767707"/>
          </a:xfrm>
          <a:prstGeom prst="rect">
            <a:avLst/>
          </a:prstGeom>
        </p:spPr>
      </p:pic>
    </p:spTree>
    <p:extLst>
      <p:ext uri="{BB962C8B-B14F-4D97-AF65-F5344CB8AC3E}">
        <p14:creationId xmlns:p14="http://schemas.microsoft.com/office/powerpoint/2010/main" val="1934775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40BC5"/>
        </a:solidFill>
        <a:effectLst/>
      </p:bgPr>
    </p:bg>
    <p:spTree>
      <p:nvGrpSpPr>
        <p:cNvPr id="1" name=""/>
        <p:cNvGrpSpPr/>
        <p:nvPr/>
      </p:nvGrpSpPr>
      <p:grpSpPr>
        <a:xfrm>
          <a:off x="0" y="0"/>
          <a:ext cx="0" cy="0"/>
          <a:chOff x="0" y="0"/>
          <a:chExt cx="0" cy="0"/>
        </a:xfrm>
      </p:grpSpPr>
      <p:sp>
        <p:nvSpPr>
          <p:cNvPr id="4" name="TextBox 4"/>
          <p:cNvSpPr txBox="1"/>
          <p:nvPr/>
        </p:nvSpPr>
        <p:spPr>
          <a:xfrm>
            <a:off x="1524000" y="883091"/>
            <a:ext cx="16078199" cy="1295739"/>
          </a:xfrm>
          <a:prstGeom prst="rect">
            <a:avLst/>
          </a:prstGeom>
        </p:spPr>
        <p:txBody>
          <a:bodyPr wrap="square" lIns="0" tIns="0" rIns="0" bIns="0" rtlCol="0" anchor="t">
            <a:spAutoFit/>
          </a:bodyPr>
          <a:lstStyle/>
          <a:p>
            <a:pPr algn="ctr">
              <a:lnSpc>
                <a:spcPts val="11200"/>
              </a:lnSpc>
            </a:pPr>
            <a:r>
              <a:rPr lang="en-US" sz="6600" dirty="0">
                <a:solidFill>
                  <a:srgbClr val="FFFFFF"/>
                </a:solidFill>
                <a:latin typeface="Open Sans Bold"/>
                <a:ea typeface="Open Sans Bold"/>
                <a:cs typeface="Open Sans Bold"/>
                <a:sym typeface="Open Sans Bold"/>
              </a:rPr>
              <a:t>Generating data in a MQTT broker</a:t>
            </a:r>
          </a:p>
        </p:txBody>
      </p:sp>
      <p:sp>
        <p:nvSpPr>
          <p:cNvPr id="20" name="TextBox 2">
            <a:extLst>
              <a:ext uri="{FF2B5EF4-FFF2-40B4-BE49-F238E27FC236}">
                <a16:creationId xmlns:a16="http://schemas.microsoft.com/office/drawing/2014/main" id="{B6816DE2-B93D-CB5F-3413-3B2548967CD4}"/>
              </a:ext>
            </a:extLst>
          </p:cNvPr>
          <p:cNvSpPr txBox="1"/>
          <p:nvPr/>
        </p:nvSpPr>
        <p:spPr>
          <a:xfrm>
            <a:off x="1519084" y="2933700"/>
            <a:ext cx="10744200" cy="654475"/>
          </a:xfrm>
          <a:prstGeom prst="rect">
            <a:avLst/>
          </a:prstGeom>
        </p:spPr>
        <p:txBody>
          <a:bodyPr wrap="square" lIns="0" tIns="0" rIns="0" bIns="0" rtlCol="0" anchor="t">
            <a:spAutoFit/>
          </a:bodyPr>
          <a:lstStyle/>
          <a:p>
            <a:pPr algn="l">
              <a:lnSpc>
                <a:spcPts val="5584"/>
              </a:lnSpc>
            </a:pPr>
            <a:r>
              <a:rPr lang="en-US" sz="3500" dirty="0">
                <a:solidFill>
                  <a:srgbClr val="FFFFFF"/>
                </a:solidFill>
                <a:latin typeface="Open Sans"/>
                <a:ea typeface="Open Sans"/>
                <a:cs typeface="Open Sans"/>
                <a:sym typeface="Open Sans"/>
              </a:rPr>
              <a:t>Connection to the MQTT broker (JavaScript code)</a:t>
            </a:r>
          </a:p>
        </p:txBody>
      </p:sp>
      <p:pic>
        <p:nvPicPr>
          <p:cNvPr id="5" name="Рисунок 4">
            <a:extLst>
              <a:ext uri="{FF2B5EF4-FFF2-40B4-BE49-F238E27FC236}">
                <a16:creationId xmlns:a16="http://schemas.microsoft.com/office/drawing/2014/main" id="{0ABCAB96-5AF1-DC51-52FB-CD820CCD6C78}"/>
              </a:ext>
            </a:extLst>
          </p:cNvPr>
          <p:cNvPicPr>
            <a:picLocks noChangeAspect="1"/>
          </p:cNvPicPr>
          <p:nvPr/>
        </p:nvPicPr>
        <p:blipFill>
          <a:blip r:embed="rId2"/>
          <a:stretch>
            <a:fillRect/>
          </a:stretch>
        </p:blipFill>
        <p:spPr>
          <a:xfrm>
            <a:off x="1420071" y="4762500"/>
            <a:ext cx="7346846" cy="3352800"/>
          </a:xfrm>
          <a:prstGeom prst="rect">
            <a:avLst/>
          </a:prstGeom>
        </p:spPr>
      </p:pic>
      <p:pic>
        <p:nvPicPr>
          <p:cNvPr id="11" name="Рисунок 10">
            <a:extLst>
              <a:ext uri="{FF2B5EF4-FFF2-40B4-BE49-F238E27FC236}">
                <a16:creationId xmlns:a16="http://schemas.microsoft.com/office/drawing/2014/main" id="{0F76DACC-D801-B966-6481-7224B64FF24D}"/>
              </a:ext>
            </a:extLst>
          </p:cNvPr>
          <p:cNvPicPr>
            <a:picLocks noChangeAspect="1"/>
          </p:cNvPicPr>
          <p:nvPr/>
        </p:nvPicPr>
        <p:blipFill>
          <a:blip r:embed="rId3"/>
          <a:stretch>
            <a:fillRect/>
          </a:stretch>
        </p:blipFill>
        <p:spPr>
          <a:xfrm>
            <a:off x="9143999" y="4762500"/>
            <a:ext cx="8273845" cy="3352800"/>
          </a:xfrm>
          <a:prstGeom prst="rect">
            <a:avLst/>
          </a:prstGeom>
        </p:spPr>
      </p:pic>
    </p:spTree>
    <p:extLst>
      <p:ext uri="{BB962C8B-B14F-4D97-AF65-F5344CB8AC3E}">
        <p14:creationId xmlns:p14="http://schemas.microsoft.com/office/powerpoint/2010/main" val="2967348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40BC5"/>
        </a:solidFill>
        <a:effectLst/>
      </p:bgPr>
    </p:bg>
    <p:spTree>
      <p:nvGrpSpPr>
        <p:cNvPr id="1" name=""/>
        <p:cNvGrpSpPr/>
        <p:nvPr/>
      </p:nvGrpSpPr>
      <p:grpSpPr>
        <a:xfrm>
          <a:off x="0" y="0"/>
          <a:ext cx="0" cy="0"/>
          <a:chOff x="0" y="0"/>
          <a:chExt cx="0" cy="0"/>
        </a:xfrm>
      </p:grpSpPr>
      <p:sp>
        <p:nvSpPr>
          <p:cNvPr id="4" name="TextBox 4"/>
          <p:cNvSpPr txBox="1"/>
          <p:nvPr/>
        </p:nvSpPr>
        <p:spPr>
          <a:xfrm>
            <a:off x="1524000" y="883091"/>
            <a:ext cx="16078199" cy="1295739"/>
          </a:xfrm>
          <a:prstGeom prst="rect">
            <a:avLst/>
          </a:prstGeom>
        </p:spPr>
        <p:txBody>
          <a:bodyPr wrap="square" lIns="0" tIns="0" rIns="0" bIns="0" rtlCol="0" anchor="t">
            <a:spAutoFit/>
          </a:bodyPr>
          <a:lstStyle/>
          <a:p>
            <a:pPr algn="ctr">
              <a:lnSpc>
                <a:spcPts val="11200"/>
              </a:lnSpc>
            </a:pPr>
            <a:r>
              <a:rPr lang="en-US" sz="6600" dirty="0">
                <a:solidFill>
                  <a:srgbClr val="FFFFFF"/>
                </a:solidFill>
                <a:latin typeface="Open Sans Bold"/>
                <a:ea typeface="Open Sans Bold"/>
                <a:cs typeface="Open Sans Bold"/>
                <a:sym typeface="Open Sans Bold"/>
              </a:rPr>
              <a:t>Generating data in a MQTT broker</a:t>
            </a:r>
          </a:p>
        </p:txBody>
      </p:sp>
      <p:pic>
        <p:nvPicPr>
          <p:cNvPr id="3" name="Рисунок 2">
            <a:extLst>
              <a:ext uri="{FF2B5EF4-FFF2-40B4-BE49-F238E27FC236}">
                <a16:creationId xmlns:a16="http://schemas.microsoft.com/office/drawing/2014/main" id="{18D7E3E0-D1D2-1383-9A26-674C4D8080B8}"/>
              </a:ext>
            </a:extLst>
          </p:cNvPr>
          <p:cNvPicPr>
            <a:picLocks noChangeAspect="1"/>
          </p:cNvPicPr>
          <p:nvPr/>
        </p:nvPicPr>
        <p:blipFill>
          <a:blip r:embed="rId2"/>
          <a:stretch>
            <a:fillRect/>
          </a:stretch>
        </p:blipFill>
        <p:spPr>
          <a:xfrm>
            <a:off x="1524000" y="2401661"/>
            <a:ext cx="8881145" cy="3781425"/>
          </a:xfrm>
          <a:prstGeom prst="rect">
            <a:avLst/>
          </a:prstGeom>
        </p:spPr>
      </p:pic>
      <p:pic>
        <p:nvPicPr>
          <p:cNvPr id="7" name="Рисунок 6">
            <a:extLst>
              <a:ext uri="{FF2B5EF4-FFF2-40B4-BE49-F238E27FC236}">
                <a16:creationId xmlns:a16="http://schemas.microsoft.com/office/drawing/2014/main" id="{E6C0C230-2E8A-842A-6C2C-11E4DA79E984}"/>
              </a:ext>
            </a:extLst>
          </p:cNvPr>
          <p:cNvPicPr>
            <a:picLocks noChangeAspect="1"/>
          </p:cNvPicPr>
          <p:nvPr/>
        </p:nvPicPr>
        <p:blipFill>
          <a:blip r:embed="rId3"/>
          <a:stretch>
            <a:fillRect/>
          </a:stretch>
        </p:blipFill>
        <p:spPr>
          <a:xfrm>
            <a:off x="1524000" y="6278336"/>
            <a:ext cx="11196981" cy="3638550"/>
          </a:xfrm>
          <a:prstGeom prst="rect">
            <a:avLst/>
          </a:prstGeom>
        </p:spPr>
      </p:pic>
      <p:sp>
        <p:nvSpPr>
          <p:cNvPr id="8" name="TextBox 2">
            <a:extLst>
              <a:ext uri="{FF2B5EF4-FFF2-40B4-BE49-F238E27FC236}">
                <a16:creationId xmlns:a16="http://schemas.microsoft.com/office/drawing/2014/main" id="{AB45E952-984F-AED9-9F05-B150E2D41EEE}"/>
              </a:ext>
            </a:extLst>
          </p:cNvPr>
          <p:cNvSpPr txBox="1"/>
          <p:nvPr/>
        </p:nvSpPr>
        <p:spPr>
          <a:xfrm>
            <a:off x="11887200" y="3059554"/>
            <a:ext cx="5323115" cy="2067617"/>
          </a:xfrm>
          <a:prstGeom prst="rect">
            <a:avLst/>
          </a:prstGeom>
        </p:spPr>
        <p:txBody>
          <a:bodyPr wrap="square" lIns="0" tIns="0" rIns="0" bIns="0" rtlCol="0" anchor="t">
            <a:spAutoFit/>
          </a:bodyPr>
          <a:lstStyle/>
          <a:p>
            <a:pPr algn="l">
              <a:lnSpc>
                <a:spcPts val="5584"/>
              </a:lnSpc>
            </a:pPr>
            <a:r>
              <a:rPr lang="en-US" sz="2800" dirty="0">
                <a:solidFill>
                  <a:srgbClr val="FFFFFF"/>
                </a:solidFill>
                <a:latin typeface="Open Sans"/>
                <a:ea typeface="Open Sans"/>
                <a:cs typeface="Open Sans"/>
                <a:sym typeface="Open Sans"/>
              </a:rPr>
              <a:t>Generating Heart Rate, Saturation and Location in topics in a MQTT broker</a:t>
            </a:r>
          </a:p>
        </p:txBody>
      </p:sp>
    </p:spTree>
    <p:extLst>
      <p:ext uri="{BB962C8B-B14F-4D97-AF65-F5344CB8AC3E}">
        <p14:creationId xmlns:p14="http://schemas.microsoft.com/office/powerpoint/2010/main" val="1571532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40BC5"/>
        </a:solidFill>
        <a:effectLst/>
      </p:bgPr>
    </p:bg>
    <p:spTree>
      <p:nvGrpSpPr>
        <p:cNvPr id="1" name=""/>
        <p:cNvGrpSpPr/>
        <p:nvPr/>
      </p:nvGrpSpPr>
      <p:grpSpPr>
        <a:xfrm>
          <a:off x="0" y="0"/>
          <a:ext cx="0" cy="0"/>
          <a:chOff x="0" y="0"/>
          <a:chExt cx="0" cy="0"/>
        </a:xfrm>
      </p:grpSpPr>
      <p:sp>
        <p:nvSpPr>
          <p:cNvPr id="4" name="TextBox 4"/>
          <p:cNvSpPr txBox="1"/>
          <p:nvPr/>
        </p:nvSpPr>
        <p:spPr>
          <a:xfrm>
            <a:off x="1524000" y="883091"/>
            <a:ext cx="16078199" cy="1295739"/>
          </a:xfrm>
          <a:prstGeom prst="rect">
            <a:avLst/>
          </a:prstGeom>
        </p:spPr>
        <p:txBody>
          <a:bodyPr wrap="square" lIns="0" tIns="0" rIns="0" bIns="0" rtlCol="0" anchor="t">
            <a:spAutoFit/>
          </a:bodyPr>
          <a:lstStyle/>
          <a:p>
            <a:pPr algn="ctr">
              <a:lnSpc>
                <a:spcPts val="11200"/>
              </a:lnSpc>
            </a:pPr>
            <a:r>
              <a:rPr lang="en-US" sz="6600" dirty="0">
                <a:solidFill>
                  <a:srgbClr val="FFFFFF"/>
                </a:solidFill>
                <a:latin typeface="Open Sans Bold"/>
                <a:ea typeface="Open Sans Bold"/>
                <a:cs typeface="Open Sans Bold"/>
                <a:sym typeface="Open Sans Bold"/>
              </a:rPr>
              <a:t>Generating data in a MQTT broker</a:t>
            </a:r>
          </a:p>
        </p:txBody>
      </p:sp>
      <p:sp>
        <p:nvSpPr>
          <p:cNvPr id="8" name="TextBox 2">
            <a:extLst>
              <a:ext uri="{FF2B5EF4-FFF2-40B4-BE49-F238E27FC236}">
                <a16:creationId xmlns:a16="http://schemas.microsoft.com/office/drawing/2014/main" id="{AB45E952-984F-AED9-9F05-B150E2D41EEE}"/>
              </a:ext>
            </a:extLst>
          </p:cNvPr>
          <p:cNvSpPr txBox="1"/>
          <p:nvPr/>
        </p:nvSpPr>
        <p:spPr>
          <a:xfrm>
            <a:off x="2656115" y="3518738"/>
            <a:ext cx="5323115" cy="657744"/>
          </a:xfrm>
          <a:prstGeom prst="rect">
            <a:avLst/>
          </a:prstGeom>
        </p:spPr>
        <p:txBody>
          <a:bodyPr wrap="square" lIns="0" tIns="0" rIns="0" bIns="0" rtlCol="0" anchor="t">
            <a:spAutoFit/>
          </a:bodyPr>
          <a:lstStyle/>
          <a:p>
            <a:pPr algn="l">
              <a:lnSpc>
                <a:spcPts val="5584"/>
              </a:lnSpc>
            </a:pPr>
            <a:r>
              <a:rPr lang="en-US" sz="3600" dirty="0">
                <a:solidFill>
                  <a:srgbClr val="FFFFFF"/>
                </a:solidFill>
                <a:latin typeface="Open Sans"/>
                <a:ea typeface="Open Sans"/>
                <a:cs typeface="Open Sans"/>
                <a:sym typeface="Open Sans"/>
              </a:rPr>
              <a:t>The end of the code</a:t>
            </a:r>
          </a:p>
        </p:txBody>
      </p:sp>
      <p:pic>
        <p:nvPicPr>
          <p:cNvPr id="5" name="Рисунок 4">
            <a:extLst>
              <a:ext uri="{FF2B5EF4-FFF2-40B4-BE49-F238E27FC236}">
                <a16:creationId xmlns:a16="http://schemas.microsoft.com/office/drawing/2014/main" id="{23609085-4342-A878-D911-CDAE640C0577}"/>
              </a:ext>
            </a:extLst>
          </p:cNvPr>
          <p:cNvPicPr>
            <a:picLocks noChangeAspect="1"/>
          </p:cNvPicPr>
          <p:nvPr/>
        </p:nvPicPr>
        <p:blipFill>
          <a:blip r:embed="rId2"/>
          <a:stretch>
            <a:fillRect/>
          </a:stretch>
        </p:blipFill>
        <p:spPr>
          <a:xfrm>
            <a:off x="1828800" y="4897476"/>
            <a:ext cx="6580489" cy="2989176"/>
          </a:xfrm>
          <a:prstGeom prst="rect">
            <a:avLst/>
          </a:prstGeom>
        </p:spPr>
      </p:pic>
      <p:pic>
        <p:nvPicPr>
          <p:cNvPr id="11" name="Рисунок 10">
            <a:extLst>
              <a:ext uri="{FF2B5EF4-FFF2-40B4-BE49-F238E27FC236}">
                <a16:creationId xmlns:a16="http://schemas.microsoft.com/office/drawing/2014/main" id="{87044848-872A-637E-B1F4-4925C2592A2B}"/>
              </a:ext>
            </a:extLst>
          </p:cNvPr>
          <p:cNvPicPr>
            <a:picLocks noChangeAspect="1"/>
          </p:cNvPicPr>
          <p:nvPr/>
        </p:nvPicPr>
        <p:blipFill>
          <a:blip r:embed="rId3"/>
          <a:stretch>
            <a:fillRect/>
          </a:stretch>
        </p:blipFill>
        <p:spPr>
          <a:xfrm>
            <a:off x="9105830" y="4649962"/>
            <a:ext cx="8474598" cy="3484203"/>
          </a:xfrm>
          <a:prstGeom prst="rect">
            <a:avLst/>
          </a:prstGeom>
        </p:spPr>
      </p:pic>
      <p:sp>
        <p:nvSpPr>
          <p:cNvPr id="13" name="TextBox 2">
            <a:extLst>
              <a:ext uri="{FF2B5EF4-FFF2-40B4-BE49-F238E27FC236}">
                <a16:creationId xmlns:a16="http://schemas.microsoft.com/office/drawing/2014/main" id="{704AE1AB-F54B-2763-DF26-F38609D1E094}"/>
              </a:ext>
            </a:extLst>
          </p:cNvPr>
          <p:cNvSpPr txBox="1"/>
          <p:nvPr/>
        </p:nvSpPr>
        <p:spPr>
          <a:xfrm>
            <a:off x="9563099" y="3518738"/>
            <a:ext cx="5323115" cy="657744"/>
          </a:xfrm>
          <a:prstGeom prst="rect">
            <a:avLst/>
          </a:prstGeom>
        </p:spPr>
        <p:txBody>
          <a:bodyPr wrap="square" lIns="0" tIns="0" rIns="0" bIns="0" rtlCol="0" anchor="t">
            <a:spAutoFit/>
          </a:bodyPr>
          <a:lstStyle/>
          <a:p>
            <a:pPr algn="l">
              <a:lnSpc>
                <a:spcPts val="5584"/>
              </a:lnSpc>
            </a:pPr>
            <a:r>
              <a:rPr lang="en-US" sz="3600" dirty="0">
                <a:solidFill>
                  <a:srgbClr val="FFFFFF"/>
                </a:solidFill>
                <a:latin typeface="Open Sans"/>
                <a:ea typeface="Open Sans"/>
                <a:cs typeface="Open Sans"/>
                <a:sym typeface="Open Sans"/>
              </a:rPr>
              <a:t>Generated data</a:t>
            </a:r>
          </a:p>
        </p:txBody>
      </p:sp>
    </p:spTree>
    <p:extLst>
      <p:ext uri="{BB962C8B-B14F-4D97-AF65-F5344CB8AC3E}">
        <p14:creationId xmlns:p14="http://schemas.microsoft.com/office/powerpoint/2010/main" val="3080604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40BC5"/>
        </a:solidFill>
        <a:effectLst/>
      </p:bgPr>
    </p:bg>
    <p:spTree>
      <p:nvGrpSpPr>
        <p:cNvPr id="1" name=""/>
        <p:cNvGrpSpPr/>
        <p:nvPr/>
      </p:nvGrpSpPr>
      <p:grpSpPr>
        <a:xfrm>
          <a:off x="0" y="0"/>
          <a:ext cx="0" cy="0"/>
          <a:chOff x="0" y="0"/>
          <a:chExt cx="0" cy="0"/>
        </a:xfrm>
      </p:grpSpPr>
      <p:sp>
        <p:nvSpPr>
          <p:cNvPr id="4" name="TextBox 4"/>
          <p:cNvSpPr txBox="1"/>
          <p:nvPr/>
        </p:nvSpPr>
        <p:spPr>
          <a:xfrm>
            <a:off x="1524000" y="883091"/>
            <a:ext cx="16078199" cy="1295739"/>
          </a:xfrm>
          <a:prstGeom prst="rect">
            <a:avLst/>
          </a:prstGeom>
        </p:spPr>
        <p:txBody>
          <a:bodyPr wrap="square" lIns="0" tIns="0" rIns="0" bIns="0" rtlCol="0" anchor="t">
            <a:spAutoFit/>
          </a:bodyPr>
          <a:lstStyle/>
          <a:p>
            <a:pPr algn="ctr">
              <a:lnSpc>
                <a:spcPts val="11200"/>
              </a:lnSpc>
            </a:pPr>
            <a:r>
              <a:rPr lang="en-US" sz="6600" dirty="0">
                <a:solidFill>
                  <a:srgbClr val="FFFFFF"/>
                </a:solidFill>
                <a:latin typeface="Open Sans Bold"/>
                <a:ea typeface="Open Sans Bold"/>
                <a:cs typeface="Open Sans Bold"/>
                <a:sym typeface="Open Sans Bold"/>
              </a:rPr>
              <a:t>Node-RED dashboard</a:t>
            </a:r>
          </a:p>
        </p:txBody>
      </p:sp>
      <p:pic>
        <p:nvPicPr>
          <p:cNvPr id="2" name="Node-RED Dashboard - Opera 2024-07-19 06-52-31">
            <a:hlinkClick r:id="" action="ppaction://media"/>
            <a:extLst>
              <a:ext uri="{FF2B5EF4-FFF2-40B4-BE49-F238E27FC236}">
                <a16:creationId xmlns:a16="http://schemas.microsoft.com/office/drawing/2014/main" id="{6885D5CA-1D01-6EC0-E9C9-2F5547A960C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5233" t="15573" r="580"/>
          <a:stretch/>
        </p:blipFill>
        <p:spPr>
          <a:xfrm>
            <a:off x="2743200" y="2812609"/>
            <a:ext cx="13667784" cy="6553200"/>
          </a:xfrm>
          <a:prstGeom prst="rect">
            <a:avLst/>
          </a:prstGeom>
        </p:spPr>
      </p:pic>
    </p:spTree>
    <p:extLst>
      <p:ext uri="{BB962C8B-B14F-4D97-AF65-F5344CB8AC3E}">
        <p14:creationId xmlns:p14="http://schemas.microsoft.com/office/powerpoint/2010/main" val="3452823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5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40BC5"/>
        </a:solidFill>
        <a:effectLst/>
      </p:bgPr>
    </p:bg>
    <p:spTree>
      <p:nvGrpSpPr>
        <p:cNvPr id="1" name=""/>
        <p:cNvGrpSpPr/>
        <p:nvPr/>
      </p:nvGrpSpPr>
      <p:grpSpPr>
        <a:xfrm>
          <a:off x="0" y="0"/>
          <a:ext cx="0" cy="0"/>
          <a:chOff x="0" y="0"/>
          <a:chExt cx="0" cy="0"/>
        </a:xfrm>
      </p:grpSpPr>
      <p:sp>
        <p:nvSpPr>
          <p:cNvPr id="4" name="TextBox 4"/>
          <p:cNvSpPr txBox="1"/>
          <p:nvPr/>
        </p:nvSpPr>
        <p:spPr>
          <a:xfrm>
            <a:off x="1524000" y="883091"/>
            <a:ext cx="16078199" cy="1295739"/>
          </a:xfrm>
          <a:prstGeom prst="rect">
            <a:avLst/>
          </a:prstGeom>
        </p:spPr>
        <p:txBody>
          <a:bodyPr wrap="square" lIns="0" tIns="0" rIns="0" bIns="0" rtlCol="0" anchor="t">
            <a:spAutoFit/>
          </a:bodyPr>
          <a:lstStyle/>
          <a:p>
            <a:pPr algn="ctr">
              <a:lnSpc>
                <a:spcPts val="11200"/>
              </a:lnSpc>
            </a:pPr>
            <a:r>
              <a:rPr lang="en-US" sz="6600" dirty="0">
                <a:solidFill>
                  <a:srgbClr val="FFFFFF"/>
                </a:solidFill>
                <a:latin typeface="Open Sans Bold"/>
                <a:ea typeface="Open Sans Bold"/>
                <a:cs typeface="Open Sans Bold"/>
                <a:sym typeface="Open Sans Bold"/>
              </a:rPr>
              <a:t>Node-RED dashboard</a:t>
            </a:r>
          </a:p>
        </p:txBody>
      </p:sp>
      <p:pic>
        <p:nvPicPr>
          <p:cNvPr id="3" name="Node-RED Dashboard - Opera 2024-07-19 06-54-56">
            <a:hlinkClick r:id="" action="ppaction://media"/>
            <a:extLst>
              <a:ext uri="{FF2B5EF4-FFF2-40B4-BE49-F238E27FC236}">
                <a16:creationId xmlns:a16="http://schemas.microsoft.com/office/drawing/2014/main" id="{0A142CCA-64EF-1DB7-5299-50A39E88803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4070" t="16304" r="32558" b="6522"/>
          <a:stretch/>
        </p:blipFill>
        <p:spPr>
          <a:xfrm>
            <a:off x="4876800" y="2705100"/>
            <a:ext cx="9372600" cy="6105088"/>
          </a:xfrm>
          <a:prstGeom prst="rect">
            <a:avLst/>
          </a:prstGeom>
        </p:spPr>
      </p:pic>
    </p:spTree>
    <p:extLst>
      <p:ext uri="{BB962C8B-B14F-4D97-AF65-F5344CB8AC3E}">
        <p14:creationId xmlns:p14="http://schemas.microsoft.com/office/powerpoint/2010/main" val="337840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1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D48B3"/>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13246" y="916092"/>
            <a:ext cx="1139427" cy="8566447"/>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16655" y="514618"/>
            <a:ext cx="723981" cy="8282121"/>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Shape 18">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7" y="510636"/>
            <a:ext cx="6945208" cy="7898692"/>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2670" y="1607344"/>
            <a:ext cx="10935327" cy="7863447"/>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 name="Group 2"/>
          <p:cNvGrpSpPr/>
          <p:nvPr/>
        </p:nvGrpSpPr>
        <p:grpSpPr>
          <a:xfrm>
            <a:off x="1184835" y="1475836"/>
            <a:ext cx="4557260" cy="5989688"/>
            <a:chOff x="0" y="0"/>
            <a:chExt cx="7100113" cy="9331804"/>
          </a:xfrm>
        </p:grpSpPr>
        <p:sp>
          <p:nvSpPr>
            <p:cNvPr id="3" name="Freeform 3"/>
            <p:cNvSpPr/>
            <p:nvPr/>
          </p:nvSpPr>
          <p:spPr>
            <a:xfrm>
              <a:off x="0" y="5161799"/>
              <a:ext cx="6929012" cy="4170005"/>
            </a:xfrm>
            <a:custGeom>
              <a:avLst/>
              <a:gdLst/>
              <a:ahLst/>
              <a:cxnLst/>
              <a:rect l="l" t="t" r="r" b="b"/>
              <a:pathLst>
                <a:path w="6929012" h="4170005">
                  <a:moveTo>
                    <a:pt x="0" y="0"/>
                  </a:moveTo>
                  <a:lnTo>
                    <a:pt x="6929012" y="0"/>
                  </a:lnTo>
                  <a:lnTo>
                    <a:pt x="6929012" y="4170005"/>
                  </a:lnTo>
                  <a:lnTo>
                    <a:pt x="0" y="41700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ru-RU"/>
            </a:p>
          </p:txBody>
        </p:sp>
        <p:sp>
          <p:nvSpPr>
            <p:cNvPr id="4" name="Freeform 4"/>
            <p:cNvSpPr/>
            <p:nvPr/>
          </p:nvSpPr>
          <p:spPr>
            <a:xfrm>
              <a:off x="2435115" y="0"/>
              <a:ext cx="4664998" cy="6212468"/>
            </a:xfrm>
            <a:custGeom>
              <a:avLst/>
              <a:gdLst/>
              <a:ahLst/>
              <a:cxnLst/>
              <a:rect l="l" t="t" r="r" b="b"/>
              <a:pathLst>
                <a:path w="4664998" h="6212468">
                  <a:moveTo>
                    <a:pt x="0" y="0"/>
                  </a:moveTo>
                  <a:lnTo>
                    <a:pt x="4664999" y="0"/>
                  </a:lnTo>
                  <a:lnTo>
                    <a:pt x="4664999" y="6212468"/>
                  </a:lnTo>
                  <a:lnTo>
                    <a:pt x="0" y="62124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ru-RU"/>
            </a:p>
          </p:txBody>
        </p:sp>
      </p:grpSp>
      <p:grpSp>
        <p:nvGrpSpPr>
          <p:cNvPr id="5" name="Group 5"/>
          <p:cNvGrpSpPr/>
          <p:nvPr/>
        </p:nvGrpSpPr>
        <p:grpSpPr>
          <a:xfrm>
            <a:off x="8317866" y="4146208"/>
            <a:ext cx="9031095" cy="2803343"/>
            <a:chOff x="0" y="0"/>
            <a:chExt cx="14164523" cy="4396809"/>
          </a:xfrm>
        </p:grpSpPr>
        <p:sp>
          <p:nvSpPr>
            <p:cNvPr id="6" name="TextBox 6"/>
            <p:cNvSpPr txBox="1"/>
            <p:nvPr/>
          </p:nvSpPr>
          <p:spPr>
            <a:xfrm>
              <a:off x="0" y="0"/>
              <a:ext cx="14164523" cy="3282950"/>
            </a:xfrm>
            <a:prstGeom prst="rect">
              <a:avLst/>
            </a:prstGeom>
          </p:spPr>
          <p:txBody>
            <a:bodyPr lIns="0" tIns="0" rIns="0" bIns="0" rtlCol="0" anchor="t">
              <a:spAutoFit/>
            </a:bodyPr>
            <a:lstStyle/>
            <a:p>
              <a:pPr defTabSz="777240">
                <a:lnSpc>
                  <a:spcPts val="8160"/>
                </a:lnSpc>
                <a:spcAft>
                  <a:spcPts val="600"/>
                </a:spcAft>
              </a:pPr>
              <a:r>
                <a:rPr lang="en-US" sz="6800" kern="1200" dirty="0">
                  <a:solidFill>
                    <a:schemeClr val="bg1"/>
                  </a:solidFill>
                  <a:latin typeface="Open Sans"/>
                  <a:ea typeface="Open Sans"/>
                  <a:cs typeface="Open Sans"/>
                  <a:sym typeface="Open Sans"/>
                </a:rPr>
                <a:t>Thank you for your attention</a:t>
              </a:r>
              <a:r>
                <a:rPr lang="ru-RU" sz="6800" kern="1200" dirty="0">
                  <a:solidFill>
                    <a:schemeClr val="bg1"/>
                  </a:solidFill>
                  <a:latin typeface="Open Sans"/>
                  <a:ea typeface="Open Sans"/>
                  <a:cs typeface="Open Sans"/>
                  <a:sym typeface="Open Sans"/>
                </a:rPr>
                <a:t>!</a:t>
              </a:r>
              <a:endParaRPr lang="en-US" sz="8000" dirty="0">
                <a:solidFill>
                  <a:schemeClr val="bg1"/>
                </a:solidFill>
                <a:latin typeface="Open Sans"/>
                <a:ea typeface="Open Sans"/>
                <a:cs typeface="Open Sans"/>
                <a:sym typeface="Open Sans"/>
              </a:endParaRPr>
            </a:p>
          </p:txBody>
        </p:sp>
        <p:sp>
          <p:nvSpPr>
            <p:cNvPr id="7" name="TextBox 7"/>
            <p:cNvSpPr txBox="1"/>
            <p:nvPr/>
          </p:nvSpPr>
          <p:spPr>
            <a:xfrm>
              <a:off x="0" y="3752072"/>
              <a:ext cx="14164523" cy="644737"/>
            </a:xfrm>
            <a:prstGeom prst="rect">
              <a:avLst/>
            </a:prstGeom>
          </p:spPr>
          <p:txBody>
            <a:bodyPr lIns="0" tIns="0" rIns="0" bIns="0" rtlCol="0" anchor="t">
              <a:spAutoFit/>
            </a:bodyPr>
            <a:lstStyle/>
            <a:p>
              <a:pPr algn="l">
                <a:lnSpc>
                  <a:spcPts val="4059"/>
                </a:lnSpc>
              </a:pPr>
              <a:endParaRPr/>
            </a:p>
          </p:txBody>
        </p:sp>
        <p:sp>
          <p:nvSpPr>
            <p:cNvPr id="8" name="AutoShape 8"/>
            <p:cNvSpPr/>
            <p:nvPr/>
          </p:nvSpPr>
          <p:spPr>
            <a:xfrm>
              <a:off x="273423" y="3381945"/>
              <a:ext cx="2054455" cy="0"/>
            </a:xfrm>
            <a:prstGeom prst="line">
              <a:avLst/>
            </a:prstGeom>
            <a:ln w="50800" cap="flat">
              <a:solidFill>
                <a:srgbClr val="4628E2"/>
              </a:solidFill>
              <a:prstDash val="solid"/>
              <a:headEnd type="none" w="sm" len="sm"/>
              <a:tailEnd type="none" w="sm" len="sm"/>
            </a:ln>
          </p:spPr>
          <p:txBody>
            <a:bodyPr/>
            <a:lstStyle/>
            <a:p>
              <a:endParaRPr lang="ru-RU"/>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AAD"/>
        </a:solidFill>
        <a:effectLst/>
      </p:bgPr>
    </p:bg>
    <p:spTree>
      <p:nvGrpSpPr>
        <p:cNvPr id="1" name=""/>
        <p:cNvGrpSpPr/>
        <p:nvPr/>
      </p:nvGrpSpPr>
      <p:grpSpPr>
        <a:xfrm>
          <a:off x="0" y="0"/>
          <a:ext cx="0" cy="0"/>
          <a:chOff x="0" y="0"/>
          <a:chExt cx="0" cy="0"/>
        </a:xfrm>
      </p:grpSpPr>
      <p:sp>
        <p:nvSpPr>
          <p:cNvPr id="2" name="Freeform 2"/>
          <p:cNvSpPr/>
          <p:nvPr/>
        </p:nvSpPr>
        <p:spPr>
          <a:xfrm>
            <a:off x="1733550" y="4169221"/>
            <a:ext cx="5997460" cy="3762043"/>
          </a:xfrm>
          <a:custGeom>
            <a:avLst/>
            <a:gdLst/>
            <a:ahLst/>
            <a:cxnLst/>
            <a:rect l="l" t="t" r="r" b="b"/>
            <a:pathLst>
              <a:path w="5997460" h="3762043">
                <a:moveTo>
                  <a:pt x="0" y="0"/>
                </a:moveTo>
                <a:lnTo>
                  <a:pt x="5997460" y="0"/>
                </a:lnTo>
                <a:lnTo>
                  <a:pt x="5997460" y="3762043"/>
                </a:lnTo>
                <a:lnTo>
                  <a:pt x="0" y="37620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ru-RU"/>
          </a:p>
        </p:txBody>
      </p:sp>
      <p:grpSp>
        <p:nvGrpSpPr>
          <p:cNvPr id="3" name="Group 3"/>
          <p:cNvGrpSpPr/>
          <p:nvPr/>
        </p:nvGrpSpPr>
        <p:grpSpPr>
          <a:xfrm>
            <a:off x="1733550" y="1727086"/>
            <a:ext cx="6590377" cy="1696619"/>
            <a:chOff x="0" y="0"/>
            <a:chExt cx="8787170" cy="2262158"/>
          </a:xfrm>
        </p:grpSpPr>
        <p:sp>
          <p:nvSpPr>
            <p:cNvPr id="4" name="TextBox 4"/>
            <p:cNvSpPr txBox="1"/>
            <p:nvPr/>
          </p:nvSpPr>
          <p:spPr>
            <a:xfrm>
              <a:off x="0" y="-9525"/>
              <a:ext cx="8787170" cy="1177865"/>
            </a:xfrm>
            <a:prstGeom prst="rect">
              <a:avLst/>
            </a:prstGeom>
          </p:spPr>
          <p:txBody>
            <a:bodyPr lIns="0" tIns="0" rIns="0" bIns="0" rtlCol="0" anchor="t">
              <a:spAutoFit/>
            </a:bodyPr>
            <a:lstStyle/>
            <a:p>
              <a:pPr algn="l">
                <a:lnSpc>
                  <a:spcPts val="6960"/>
                </a:lnSpc>
              </a:pPr>
              <a:r>
                <a:rPr lang="en-US" sz="5800">
                  <a:solidFill>
                    <a:srgbClr val="F4F6FC"/>
                  </a:solidFill>
                  <a:latin typeface="Open Sans"/>
                  <a:ea typeface="Open Sans"/>
                  <a:cs typeface="Open Sans"/>
                  <a:sym typeface="Open Sans"/>
                </a:rPr>
                <a:t>Agenda</a:t>
              </a:r>
            </a:p>
          </p:txBody>
        </p:sp>
        <p:sp>
          <p:nvSpPr>
            <p:cNvPr id="5" name="TextBox 5"/>
            <p:cNvSpPr txBox="1"/>
            <p:nvPr/>
          </p:nvSpPr>
          <p:spPr>
            <a:xfrm>
              <a:off x="0" y="1652558"/>
              <a:ext cx="8787170" cy="609600"/>
            </a:xfrm>
            <a:prstGeom prst="rect">
              <a:avLst/>
            </a:prstGeom>
          </p:spPr>
          <p:txBody>
            <a:bodyPr lIns="0" tIns="0" rIns="0" bIns="0" rtlCol="0" anchor="t">
              <a:spAutoFit/>
            </a:bodyPr>
            <a:lstStyle/>
            <a:p>
              <a:pPr algn="l">
                <a:lnSpc>
                  <a:spcPts val="3600"/>
                </a:lnSpc>
              </a:pPr>
              <a:r>
                <a:rPr lang="en-US" sz="3000">
                  <a:solidFill>
                    <a:srgbClr val="F4F6FC"/>
                  </a:solidFill>
                  <a:latin typeface="Open Sans Bold"/>
                  <a:ea typeface="Open Sans Bold"/>
                  <a:cs typeface="Open Sans Bold"/>
                  <a:sym typeface="Open Sans Bold"/>
                </a:rPr>
                <a:t>What to Know?</a:t>
              </a:r>
            </a:p>
          </p:txBody>
        </p:sp>
      </p:grpSp>
      <p:graphicFrame>
        <p:nvGraphicFramePr>
          <p:cNvPr id="6" name="Table 6"/>
          <p:cNvGraphicFramePr>
            <a:graphicFrameLocks noGrp="1"/>
          </p:cNvGraphicFramePr>
          <p:nvPr>
            <p:extLst>
              <p:ext uri="{D42A27DB-BD31-4B8C-83A1-F6EECF244321}">
                <p14:modId xmlns:p14="http://schemas.microsoft.com/office/powerpoint/2010/main" val="620910261"/>
              </p:ext>
            </p:extLst>
          </p:nvPr>
        </p:nvGraphicFramePr>
        <p:xfrm>
          <a:off x="9982200" y="1396943"/>
          <a:ext cx="7277100" cy="6244260"/>
        </p:xfrm>
        <a:graphic>
          <a:graphicData uri="http://schemas.openxmlformats.org/drawingml/2006/table">
            <a:tbl>
              <a:tblPr/>
              <a:tblGrid>
                <a:gridCol w="7277100">
                  <a:extLst>
                    <a:ext uri="{9D8B030D-6E8A-4147-A177-3AD203B41FA5}">
                      <a16:colId xmlns:a16="http://schemas.microsoft.com/office/drawing/2014/main" val="20000"/>
                    </a:ext>
                  </a:extLst>
                </a:gridCol>
              </a:tblGrid>
              <a:tr h="1248852">
                <a:tc>
                  <a:txBody>
                    <a:bodyPr/>
                    <a:lstStyle/>
                    <a:p>
                      <a:pPr algn="l">
                        <a:lnSpc>
                          <a:spcPts val="3499"/>
                        </a:lnSpc>
                        <a:defRPr/>
                      </a:pPr>
                      <a:r>
                        <a:rPr lang="en-US" sz="2499" b="1">
                          <a:solidFill>
                            <a:srgbClr val="F4F6FC"/>
                          </a:solidFill>
                          <a:latin typeface="Open Sans"/>
                          <a:ea typeface="Open Sans"/>
                          <a:cs typeface="Open Sans"/>
                          <a:sym typeface="Open Sans"/>
                        </a:rPr>
                        <a:t>The main functions of the bracelet</a:t>
                      </a:r>
                      <a:endParaRPr lang="en-US" sz="1100" b="1"/>
                    </a:p>
                  </a:txBody>
                  <a:tcPr marL="190500" marR="190500" marT="190500" marB="190500" anchor="ctr">
                    <a:lnL w="9525" cap="flat" cmpd="sng" algn="ctr">
                      <a:solidFill>
                        <a:srgbClr val="F4F6FC"/>
                      </a:solidFill>
                      <a:prstDash val="solid"/>
                      <a:round/>
                      <a:headEnd type="none" w="med" len="med"/>
                      <a:tailEnd type="none" w="med" len="med"/>
                    </a:lnL>
                    <a:lnR w="9525" cap="flat" cmpd="sng" algn="ctr">
                      <a:solidFill>
                        <a:srgbClr val="F4F6FC"/>
                      </a:solidFill>
                      <a:prstDash val="solid"/>
                      <a:round/>
                      <a:headEnd type="none" w="med" len="med"/>
                      <a:tailEnd type="none" w="med" len="med"/>
                    </a:lnR>
                    <a:lnT w="9525" cap="flat" cmpd="sng" algn="ctr">
                      <a:solidFill>
                        <a:srgbClr val="F4F6FC"/>
                      </a:solidFill>
                      <a:prstDash val="solid"/>
                      <a:round/>
                      <a:headEnd type="none" w="med" len="med"/>
                      <a:tailEnd type="none" w="med" len="med"/>
                    </a:lnT>
                    <a:lnB w="9525" cap="flat" cmpd="sng" algn="ctr">
                      <a:solidFill>
                        <a:srgbClr val="F4F6FC"/>
                      </a:solidFill>
                      <a:prstDash val="solid"/>
                      <a:round/>
                      <a:headEnd type="none" w="med" len="med"/>
                      <a:tailEnd type="none" w="med" len="med"/>
                    </a:lnB>
                  </a:tcPr>
                </a:tc>
                <a:extLst>
                  <a:ext uri="{0D108BD9-81ED-4DB2-BD59-A6C34878D82A}">
                    <a16:rowId xmlns:a16="http://schemas.microsoft.com/office/drawing/2014/main" val="10000"/>
                  </a:ext>
                </a:extLst>
              </a:tr>
              <a:tr h="1248852">
                <a:tc>
                  <a:txBody>
                    <a:bodyPr/>
                    <a:lstStyle/>
                    <a:p>
                      <a:pPr algn="l">
                        <a:lnSpc>
                          <a:spcPts val="3499"/>
                        </a:lnSpc>
                        <a:defRPr/>
                      </a:pPr>
                      <a:r>
                        <a:rPr lang="en-US" sz="2499" b="1">
                          <a:solidFill>
                            <a:srgbClr val="F4F6FC"/>
                          </a:solidFill>
                          <a:latin typeface="Open Sans"/>
                          <a:ea typeface="Open Sans"/>
                          <a:cs typeface="Open Sans"/>
                          <a:sym typeface="Open Sans"/>
                        </a:rPr>
                        <a:t>General requirements from stakeholders</a:t>
                      </a:r>
                      <a:endParaRPr lang="en-US" sz="1100" b="1"/>
                    </a:p>
                  </a:txBody>
                  <a:tcPr marL="190500" marR="190500" marT="190500" marB="190500" anchor="ctr">
                    <a:lnL w="9525" cap="flat" cmpd="sng" algn="ctr">
                      <a:solidFill>
                        <a:srgbClr val="F4F6FC"/>
                      </a:solidFill>
                      <a:prstDash val="solid"/>
                      <a:round/>
                      <a:headEnd type="none" w="med" len="med"/>
                      <a:tailEnd type="none" w="med" len="med"/>
                    </a:lnL>
                    <a:lnR w="9525" cap="flat" cmpd="sng" algn="ctr">
                      <a:solidFill>
                        <a:srgbClr val="F4F6FC"/>
                      </a:solidFill>
                      <a:prstDash val="solid"/>
                      <a:round/>
                      <a:headEnd type="none" w="med" len="med"/>
                      <a:tailEnd type="none" w="med" len="med"/>
                    </a:lnR>
                    <a:lnT w="9525" cap="flat" cmpd="sng" algn="ctr">
                      <a:solidFill>
                        <a:srgbClr val="F4F6FC"/>
                      </a:solidFill>
                      <a:prstDash val="solid"/>
                      <a:round/>
                      <a:headEnd type="none" w="med" len="med"/>
                      <a:tailEnd type="none" w="med" len="med"/>
                    </a:lnT>
                    <a:lnB w="9525" cap="flat" cmpd="sng" algn="ctr">
                      <a:solidFill>
                        <a:srgbClr val="F4F6FC"/>
                      </a:solidFill>
                      <a:prstDash val="solid"/>
                      <a:round/>
                      <a:headEnd type="none" w="med" len="med"/>
                      <a:tailEnd type="none" w="med" len="med"/>
                    </a:lnB>
                  </a:tcPr>
                </a:tc>
                <a:extLst>
                  <a:ext uri="{0D108BD9-81ED-4DB2-BD59-A6C34878D82A}">
                    <a16:rowId xmlns:a16="http://schemas.microsoft.com/office/drawing/2014/main" val="10001"/>
                  </a:ext>
                </a:extLst>
              </a:tr>
              <a:tr h="1248852">
                <a:tc>
                  <a:txBody>
                    <a:bodyPr/>
                    <a:lstStyle/>
                    <a:p>
                      <a:pPr algn="l">
                        <a:lnSpc>
                          <a:spcPts val="3499"/>
                        </a:lnSpc>
                        <a:defRPr/>
                      </a:pPr>
                      <a:r>
                        <a:rPr lang="en-US" sz="2499" b="1" dirty="0">
                          <a:solidFill>
                            <a:srgbClr val="F4F6FC"/>
                          </a:solidFill>
                          <a:latin typeface="Open Sans"/>
                          <a:ea typeface="Open Sans"/>
                          <a:cs typeface="Open Sans"/>
                          <a:sym typeface="Open Sans"/>
                        </a:rPr>
                        <a:t>Key parameters that are monitored</a:t>
                      </a:r>
                      <a:endParaRPr lang="en-US" sz="1100" b="1" dirty="0"/>
                    </a:p>
                  </a:txBody>
                  <a:tcPr marL="190500" marR="190500" marT="190500" marB="190500" anchor="ctr">
                    <a:lnL w="9525" cap="flat" cmpd="sng" algn="ctr">
                      <a:solidFill>
                        <a:srgbClr val="F4F6FC"/>
                      </a:solidFill>
                      <a:prstDash val="solid"/>
                      <a:round/>
                      <a:headEnd type="none" w="med" len="med"/>
                      <a:tailEnd type="none" w="med" len="med"/>
                    </a:lnL>
                    <a:lnR w="9525" cap="flat" cmpd="sng" algn="ctr">
                      <a:solidFill>
                        <a:srgbClr val="F4F6FC"/>
                      </a:solidFill>
                      <a:prstDash val="solid"/>
                      <a:round/>
                      <a:headEnd type="none" w="med" len="med"/>
                      <a:tailEnd type="none" w="med" len="med"/>
                    </a:lnR>
                    <a:lnT w="9525" cap="flat" cmpd="sng" algn="ctr">
                      <a:solidFill>
                        <a:srgbClr val="F4F6FC"/>
                      </a:solidFill>
                      <a:prstDash val="solid"/>
                      <a:round/>
                      <a:headEnd type="none" w="med" len="med"/>
                      <a:tailEnd type="none" w="med" len="med"/>
                    </a:lnT>
                    <a:lnB w="9525" cap="flat" cmpd="sng" algn="ctr">
                      <a:solidFill>
                        <a:srgbClr val="F4F6FC"/>
                      </a:solidFill>
                      <a:prstDash val="solid"/>
                      <a:round/>
                      <a:headEnd type="none" w="med" len="med"/>
                      <a:tailEnd type="none" w="med" len="med"/>
                    </a:lnB>
                  </a:tcPr>
                </a:tc>
                <a:extLst>
                  <a:ext uri="{0D108BD9-81ED-4DB2-BD59-A6C34878D82A}">
                    <a16:rowId xmlns:a16="http://schemas.microsoft.com/office/drawing/2014/main" val="10002"/>
                  </a:ext>
                </a:extLst>
              </a:tr>
              <a:tr h="1248852">
                <a:tc>
                  <a:txBody>
                    <a:bodyPr/>
                    <a:lstStyle/>
                    <a:p>
                      <a:pPr algn="l">
                        <a:lnSpc>
                          <a:spcPts val="3499"/>
                        </a:lnSpc>
                        <a:defRPr/>
                      </a:pPr>
                      <a:r>
                        <a:rPr lang="en-US" sz="2499" b="1">
                          <a:solidFill>
                            <a:srgbClr val="F4F6FC"/>
                          </a:solidFill>
                          <a:latin typeface="Open Sans"/>
                          <a:ea typeface="Open Sans"/>
                          <a:cs typeface="Open Sans"/>
                          <a:sym typeface="Open Sans"/>
                        </a:rPr>
                        <a:t>Node-RED</a:t>
                      </a:r>
                      <a:endParaRPr lang="en-US" sz="1100" b="1"/>
                    </a:p>
                  </a:txBody>
                  <a:tcPr marL="190500" marR="190500" marT="190500" marB="190500" anchor="ctr">
                    <a:lnL w="9525" cap="flat" cmpd="sng" algn="ctr">
                      <a:solidFill>
                        <a:srgbClr val="F4F6FC"/>
                      </a:solidFill>
                      <a:prstDash val="solid"/>
                      <a:round/>
                      <a:headEnd type="none" w="med" len="med"/>
                      <a:tailEnd type="none" w="med" len="med"/>
                    </a:lnL>
                    <a:lnR w="9525" cap="flat" cmpd="sng" algn="ctr">
                      <a:solidFill>
                        <a:srgbClr val="F4F6FC"/>
                      </a:solidFill>
                      <a:prstDash val="solid"/>
                      <a:round/>
                      <a:headEnd type="none" w="med" len="med"/>
                      <a:tailEnd type="none" w="med" len="med"/>
                    </a:lnR>
                    <a:lnT w="9525" cap="flat" cmpd="sng" algn="ctr">
                      <a:solidFill>
                        <a:srgbClr val="F4F6FC"/>
                      </a:solidFill>
                      <a:prstDash val="solid"/>
                      <a:round/>
                      <a:headEnd type="none" w="med" len="med"/>
                      <a:tailEnd type="none" w="med" len="med"/>
                    </a:lnT>
                    <a:lnB w="9525" cap="flat" cmpd="sng" algn="ctr">
                      <a:solidFill>
                        <a:srgbClr val="F4F6FC"/>
                      </a:solidFill>
                      <a:prstDash val="solid"/>
                      <a:round/>
                      <a:headEnd type="none" w="med" len="med"/>
                      <a:tailEnd type="none" w="med" len="med"/>
                    </a:lnB>
                  </a:tcPr>
                </a:tc>
                <a:extLst>
                  <a:ext uri="{0D108BD9-81ED-4DB2-BD59-A6C34878D82A}">
                    <a16:rowId xmlns:a16="http://schemas.microsoft.com/office/drawing/2014/main" val="10003"/>
                  </a:ext>
                </a:extLst>
              </a:tr>
              <a:tr h="1248852">
                <a:tc>
                  <a:txBody>
                    <a:bodyPr/>
                    <a:lstStyle/>
                    <a:p>
                      <a:pPr algn="l">
                        <a:lnSpc>
                          <a:spcPts val="3499"/>
                        </a:lnSpc>
                        <a:defRPr/>
                      </a:pPr>
                      <a:r>
                        <a:rPr lang="en-US" sz="2499" b="1" dirty="0">
                          <a:solidFill>
                            <a:srgbClr val="F4F6FC"/>
                          </a:solidFill>
                          <a:latin typeface="Open Sans"/>
                          <a:ea typeface="Open Sans"/>
                          <a:cs typeface="Open Sans"/>
                          <a:sym typeface="Open Sans"/>
                        </a:rPr>
                        <a:t>Node-RED diagram of the project</a:t>
                      </a:r>
                      <a:endParaRPr lang="en-US" sz="1100" b="1" dirty="0"/>
                    </a:p>
                  </a:txBody>
                  <a:tcPr marL="190500" marR="190500" marT="190500" marB="190500" anchor="ctr">
                    <a:lnL w="9525" cap="flat" cmpd="sng" algn="ctr">
                      <a:solidFill>
                        <a:srgbClr val="F4F6FC"/>
                      </a:solidFill>
                      <a:prstDash val="solid"/>
                      <a:round/>
                      <a:headEnd type="none" w="med" len="med"/>
                      <a:tailEnd type="none" w="med" len="med"/>
                    </a:lnL>
                    <a:lnR w="9525" cap="flat" cmpd="sng" algn="ctr">
                      <a:solidFill>
                        <a:srgbClr val="F4F6FC"/>
                      </a:solidFill>
                      <a:prstDash val="solid"/>
                      <a:round/>
                      <a:headEnd type="none" w="med" len="med"/>
                      <a:tailEnd type="none" w="med" len="med"/>
                    </a:lnR>
                    <a:lnT w="9525" cap="flat" cmpd="sng" algn="ctr">
                      <a:solidFill>
                        <a:srgbClr val="F4F6FC"/>
                      </a:solidFill>
                      <a:prstDash val="solid"/>
                      <a:round/>
                      <a:headEnd type="none" w="med" len="med"/>
                      <a:tailEnd type="none" w="med" len="med"/>
                    </a:lnT>
                    <a:lnB w="9525" cap="flat" cmpd="sng" algn="ctr">
                      <a:solidFill>
                        <a:srgbClr val="F4F6FC"/>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40BC5"/>
        </a:solidFill>
        <a:effectLst/>
      </p:bgPr>
    </p:bg>
    <p:spTree>
      <p:nvGrpSpPr>
        <p:cNvPr id="1" name=""/>
        <p:cNvGrpSpPr/>
        <p:nvPr/>
      </p:nvGrpSpPr>
      <p:grpSpPr>
        <a:xfrm>
          <a:off x="0" y="0"/>
          <a:ext cx="0" cy="0"/>
          <a:chOff x="0" y="0"/>
          <a:chExt cx="0" cy="0"/>
        </a:xfrm>
      </p:grpSpPr>
      <p:grpSp>
        <p:nvGrpSpPr>
          <p:cNvPr id="2" name="Group 2"/>
          <p:cNvGrpSpPr/>
          <p:nvPr/>
        </p:nvGrpSpPr>
        <p:grpSpPr>
          <a:xfrm>
            <a:off x="466092" y="375966"/>
            <a:ext cx="17288798" cy="9467255"/>
            <a:chOff x="0" y="-47625"/>
            <a:chExt cx="4553428" cy="2493433"/>
          </a:xfrm>
        </p:grpSpPr>
        <p:sp>
          <p:nvSpPr>
            <p:cNvPr id="3" name="Freeform 3"/>
            <p:cNvSpPr/>
            <p:nvPr/>
          </p:nvSpPr>
          <p:spPr>
            <a:xfrm>
              <a:off x="0" y="0"/>
              <a:ext cx="4545659" cy="2445808"/>
            </a:xfrm>
            <a:custGeom>
              <a:avLst/>
              <a:gdLst/>
              <a:ahLst/>
              <a:cxnLst/>
              <a:rect l="l" t="t" r="r" b="b"/>
              <a:pathLst>
                <a:path w="4545659" h="2445808">
                  <a:moveTo>
                    <a:pt x="8971" y="0"/>
                  </a:moveTo>
                  <a:lnTo>
                    <a:pt x="4536688" y="0"/>
                  </a:lnTo>
                  <a:cubicBezTo>
                    <a:pt x="4541643" y="0"/>
                    <a:pt x="4545659" y="4017"/>
                    <a:pt x="4545659" y="8971"/>
                  </a:cubicBezTo>
                  <a:lnTo>
                    <a:pt x="4545659" y="2436837"/>
                  </a:lnTo>
                  <a:cubicBezTo>
                    <a:pt x="4545659" y="2441792"/>
                    <a:pt x="4541643" y="2445808"/>
                    <a:pt x="4536688" y="2445808"/>
                  </a:cubicBezTo>
                  <a:lnTo>
                    <a:pt x="8971" y="2445808"/>
                  </a:lnTo>
                  <a:cubicBezTo>
                    <a:pt x="4017" y="2445808"/>
                    <a:pt x="0" y="2441792"/>
                    <a:pt x="0" y="2436837"/>
                  </a:cubicBezTo>
                  <a:lnTo>
                    <a:pt x="0" y="8971"/>
                  </a:lnTo>
                  <a:cubicBezTo>
                    <a:pt x="0" y="4017"/>
                    <a:pt x="4017" y="0"/>
                    <a:pt x="8971" y="0"/>
                  </a:cubicBezTo>
                  <a:close/>
                </a:path>
              </a:pathLst>
            </a:custGeom>
            <a:solidFill>
              <a:srgbClr val="FFFFFF"/>
            </a:solidFill>
          </p:spPr>
          <p:txBody>
            <a:bodyPr/>
            <a:lstStyle/>
            <a:p>
              <a:endParaRPr lang="ru-RU"/>
            </a:p>
          </p:txBody>
        </p:sp>
        <p:sp>
          <p:nvSpPr>
            <p:cNvPr id="4" name="TextBox 4"/>
            <p:cNvSpPr txBox="1"/>
            <p:nvPr/>
          </p:nvSpPr>
          <p:spPr>
            <a:xfrm>
              <a:off x="0" y="-47625"/>
              <a:ext cx="4545659" cy="2493433"/>
            </a:xfrm>
            <a:prstGeom prst="rect">
              <a:avLst/>
            </a:prstGeom>
          </p:spPr>
          <p:txBody>
            <a:bodyPr lIns="50800" tIns="50800" rIns="50800" bIns="50800" rtlCol="0" anchor="ctr"/>
            <a:lstStyle/>
            <a:p>
              <a:pPr algn="ctr">
                <a:lnSpc>
                  <a:spcPts val="3499"/>
                </a:lnSpc>
              </a:pPr>
              <a:endParaRPr/>
            </a:p>
          </p:txBody>
        </p:sp>
        <p:sp>
          <p:nvSpPr>
            <p:cNvPr id="11" name="Freeform 3">
              <a:extLst>
                <a:ext uri="{FF2B5EF4-FFF2-40B4-BE49-F238E27FC236}">
                  <a16:creationId xmlns:a16="http://schemas.microsoft.com/office/drawing/2014/main" id="{CC7CD33D-5807-3417-C532-254276373476}"/>
                </a:ext>
              </a:extLst>
            </p:cNvPr>
            <p:cNvSpPr/>
            <p:nvPr/>
          </p:nvSpPr>
          <p:spPr>
            <a:xfrm>
              <a:off x="7769" y="0"/>
              <a:ext cx="4545659" cy="2445808"/>
            </a:xfrm>
            <a:custGeom>
              <a:avLst/>
              <a:gdLst/>
              <a:ahLst/>
              <a:cxnLst/>
              <a:rect l="l" t="t" r="r" b="b"/>
              <a:pathLst>
                <a:path w="4545659" h="2445808">
                  <a:moveTo>
                    <a:pt x="8971" y="0"/>
                  </a:moveTo>
                  <a:lnTo>
                    <a:pt x="4536688" y="0"/>
                  </a:lnTo>
                  <a:cubicBezTo>
                    <a:pt x="4541643" y="0"/>
                    <a:pt x="4545659" y="4017"/>
                    <a:pt x="4545659" y="8971"/>
                  </a:cubicBezTo>
                  <a:lnTo>
                    <a:pt x="4545659" y="2436837"/>
                  </a:lnTo>
                  <a:cubicBezTo>
                    <a:pt x="4545659" y="2441792"/>
                    <a:pt x="4541643" y="2445808"/>
                    <a:pt x="4536688" y="2445808"/>
                  </a:cubicBezTo>
                  <a:lnTo>
                    <a:pt x="8971" y="2445808"/>
                  </a:lnTo>
                  <a:cubicBezTo>
                    <a:pt x="4017" y="2445808"/>
                    <a:pt x="0" y="2441792"/>
                    <a:pt x="0" y="2436837"/>
                  </a:cubicBezTo>
                  <a:lnTo>
                    <a:pt x="0" y="8971"/>
                  </a:lnTo>
                  <a:cubicBezTo>
                    <a:pt x="0" y="4017"/>
                    <a:pt x="4017" y="0"/>
                    <a:pt x="8971" y="0"/>
                  </a:cubicBezTo>
                  <a:close/>
                </a:path>
              </a:pathLst>
            </a:custGeom>
            <a:solidFill>
              <a:srgbClr val="FFFFFF"/>
            </a:solidFill>
          </p:spPr>
          <p:txBody>
            <a:bodyPr/>
            <a:lstStyle/>
            <a:p>
              <a:endParaRPr lang="ru-RU"/>
            </a:p>
          </p:txBody>
        </p:sp>
      </p:grpSp>
      <p:sp>
        <p:nvSpPr>
          <p:cNvPr id="5" name="TextBox 5"/>
          <p:cNvSpPr txBox="1"/>
          <p:nvPr/>
        </p:nvSpPr>
        <p:spPr>
          <a:xfrm>
            <a:off x="1028700" y="755235"/>
            <a:ext cx="14130695" cy="1057275"/>
          </a:xfrm>
          <a:prstGeom prst="rect">
            <a:avLst/>
          </a:prstGeom>
        </p:spPr>
        <p:txBody>
          <a:bodyPr lIns="0" tIns="0" rIns="0" bIns="0" rtlCol="0" anchor="t">
            <a:spAutoFit/>
          </a:bodyPr>
          <a:lstStyle/>
          <a:p>
            <a:pPr marL="0" lvl="0" indent="0" algn="l">
              <a:lnSpc>
                <a:spcPts val="8399"/>
              </a:lnSpc>
              <a:spcBef>
                <a:spcPct val="0"/>
              </a:spcBef>
            </a:pPr>
            <a:r>
              <a:rPr lang="en-US" sz="6999" dirty="0">
                <a:solidFill>
                  <a:srgbClr val="140BC5"/>
                </a:solidFill>
                <a:latin typeface="Open Sans"/>
                <a:ea typeface="Open Sans"/>
                <a:cs typeface="Open Sans"/>
                <a:sym typeface="Open Sans"/>
              </a:rPr>
              <a:t>References</a:t>
            </a:r>
          </a:p>
        </p:txBody>
      </p:sp>
      <p:grpSp>
        <p:nvGrpSpPr>
          <p:cNvPr id="6" name="Group 6"/>
          <p:cNvGrpSpPr/>
          <p:nvPr/>
        </p:nvGrpSpPr>
        <p:grpSpPr>
          <a:xfrm>
            <a:off x="1013951" y="2035395"/>
            <a:ext cx="16245349" cy="828135"/>
            <a:chOff x="-19665" y="0"/>
            <a:chExt cx="21660465" cy="1104180"/>
          </a:xfrm>
        </p:grpSpPr>
        <p:sp>
          <p:nvSpPr>
            <p:cNvPr id="7" name="TextBox 7"/>
            <p:cNvSpPr txBox="1"/>
            <p:nvPr/>
          </p:nvSpPr>
          <p:spPr>
            <a:xfrm>
              <a:off x="0" y="0"/>
              <a:ext cx="21640800" cy="609600"/>
            </a:xfrm>
            <a:prstGeom prst="rect">
              <a:avLst/>
            </a:prstGeom>
          </p:spPr>
          <p:txBody>
            <a:bodyPr lIns="0" tIns="0" rIns="0" bIns="0" rtlCol="0" anchor="t">
              <a:spAutoFit/>
            </a:bodyPr>
            <a:lstStyle/>
            <a:p>
              <a:pPr marL="0" lvl="0" indent="0" algn="l">
                <a:lnSpc>
                  <a:spcPts val="3600"/>
                </a:lnSpc>
                <a:spcBef>
                  <a:spcPct val="0"/>
                </a:spcBef>
              </a:pPr>
              <a:r>
                <a:rPr lang="en-US" sz="3000" u="sng" dirty="0">
                  <a:solidFill>
                    <a:srgbClr val="3329F3"/>
                  </a:solidFill>
                  <a:latin typeface="Open Sans Bold"/>
                  <a:ea typeface="Open Sans Bold"/>
                  <a:cs typeface="Open Sans Bold"/>
                  <a:sym typeface="Open Sans Bold"/>
                  <a:hlinkClick r:id="rId2" tooltip="https://www.html.it/guide/programmare-iot-con-node-red/">
                    <a:extLst>
                      <a:ext uri="{A12FA001-AC4F-418D-AE19-62706E023703}">
                        <ahyp:hlinkClr xmlns:ahyp="http://schemas.microsoft.com/office/drawing/2018/hyperlinkcolor" val="tx"/>
                      </a:ext>
                    </a:extLst>
                  </a:hlinkClick>
                </a:rPr>
                <a:t>Node-RED, flow-based programming for Internet of Things</a:t>
              </a:r>
            </a:p>
          </p:txBody>
        </p:sp>
        <p:sp>
          <p:nvSpPr>
            <p:cNvPr id="8" name="TextBox 8"/>
            <p:cNvSpPr txBox="1"/>
            <p:nvPr/>
          </p:nvSpPr>
          <p:spPr>
            <a:xfrm>
              <a:off x="-19665" y="609600"/>
              <a:ext cx="21640800" cy="494580"/>
            </a:xfrm>
            <a:prstGeom prst="rect">
              <a:avLst/>
            </a:prstGeom>
          </p:spPr>
          <p:txBody>
            <a:bodyPr lIns="0" tIns="0" rIns="0" bIns="0" rtlCol="0" anchor="t">
              <a:spAutoFit/>
            </a:bodyPr>
            <a:lstStyle/>
            <a:p>
              <a:pPr algn="l">
                <a:lnSpc>
                  <a:spcPts val="3079"/>
                </a:lnSpc>
              </a:pPr>
              <a:r>
                <a:rPr lang="en-US" sz="2199" u="sng" dirty="0">
                  <a:solidFill>
                    <a:srgbClr val="3329F3"/>
                  </a:solidFill>
                  <a:latin typeface="Open Sans"/>
                  <a:ea typeface="Open Sans"/>
                  <a:cs typeface="Open Sans"/>
                  <a:sym typeface="Open Sans"/>
                </a:rPr>
                <a:t>Html.it</a:t>
              </a:r>
              <a:r>
                <a:rPr lang="en-US" sz="2199" u="sng" dirty="0">
                  <a:solidFill>
                    <a:srgbClr val="0000FF"/>
                  </a:solidFill>
                  <a:latin typeface="Open Sans"/>
                  <a:ea typeface="Open Sans"/>
                  <a:cs typeface="Open Sans"/>
                  <a:sym typeface="Open Sans"/>
                  <a:hlinkClick r:id="rId3" tooltip="https://www.testingxperts.com/blog/ml-testing#What%20is%20ML%20testing?">
                    <a:extLst>
                      <a:ext uri="{A12FA001-AC4F-418D-AE19-62706E023703}">
                        <ahyp:hlinkClr xmlns:ahyp="http://schemas.microsoft.com/office/drawing/2018/hyperlinkcolor" val="tx"/>
                      </a:ext>
                    </a:extLst>
                  </a:hlinkClick>
                </a:rPr>
                <a:t>| Article | Paolo </a:t>
              </a:r>
              <a:r>
                <a:rPr lang="en-US" sz="2199" u="sng" dirty="0" err="1">
                  <a:solidFill>
                    <a:srgbClr val="0000FF"/>
                  </a:solidFill>
                  <a:latin typeface="Open Sans"/>
                  <a:ea typeface="Open Sans"/>
                  <a:cs typeface="Open Sans"/>
                  <a:sym typeface="Open Sans"/>
                  <a:hlinkClick r:id="rId3" tooltip="https://www.testingxperts.com/blog/ml-testing#What%20is%20ML%20testing?">
                    <a:extLst>
                      <a:ext uri="{A12FA001-AC4F-418D-AE19-62706E023703}">
                        <ahyp:hlinkClr xmlns:ahyp="http://schemas.microsoft.com/office/drawing/2018/hyperlinkcolor" val="tx"/>
                      </a:ext>
                    </a:extLst>
                  </a:hlinkClick>
                </a:rPr>
                <a:t>Patierno</a:t>
              </a:r>
              <a:r>
                <a:rPr lang="en-US" sz="2199" u="sng" dirty="0">
                  <a:solidFill>
                    <a:srgbClr val="3329F3"/>
                  </a:solidFill>
                  <a:latin typeface="Open Sans"/>
                  <a:ea typeface="Open Sans"/>
                  <a:cs typeface="Open Sans"/>
                  <a:sym typeface="Open Sans"/>
                  <a:hlinkClick r:id="rId3" tooltip="https://www.testingxperts.com/blog/ml-testing#What%20is%20ML%20testing?">
                    <a:extLst>
                      <a:ext uri="{A12FA001-AC4F-418D-AE19-62706E023703}">
                        <ahyp:hlinkClr xmlns:ahyp="http://schemas.microsoft.com/office/drawing/2018/hyperlinkcolor" val="tx"/>
                      </a:ext>
                    </a:extLst>
                  </a:hlinkClick>
                </a:rPr>
                <a:t> | 2023 </a:t>
              </a:r>
            </a:p>
          </p:txBody>
        </p:sp>
      </p:grpSp>
      <p:sp>
        <p:nvSpPr>
          <p:cNvPr id="12" name="TextBox 7">
            <a:extLst>
              <a:ext uri="{FF2B5EF4-FFF2-40B4-BE49-F238E27FC236}">
                <a16:creationId xmlns:a16="http://schemas.microsoft.com/office/drawing/2014/main" id="{6BBE55BB-6BE6-CC93-75CA-F4B1633792FE}"/>
              </a:ext>
            </a:extLst>
          </p:cNvPr>
          <p:cNvSpPr txBox="1"/>
          <p:nvPr/>
        </p:nvSpPr>
        <p:spPr>
          <a:xfrm>
            <a:off x="1028700" y="3030250"/>
            <a:ext cx="16230600" cy="457200"/>
          </a:xfrm>
          <a:prstGeom prst="rect">
            <a:avLst/>
          </a:prstGeom>
        </p:spPr>
        <p:txBody>
          <a:bodyPr lIns="0" tIns="0" rIns="0" bIns="0" rtlCol="0" anchor="t">
            <a:spAutoFit/>
          </a:bodyPr>
          <a:lstStyle/>
          <a:p>
            <a:pPr marL="0" lvl="0" indent="0" algn="l">
              <a:lnSpc>
                <a:spcPts val="3600"/>
              </a:lnSpc>
              <a:spcBef>
                <a:spcPct val="0"/>
              </a:spcBef>
            </a:pPr>
            <a:r>
              <a:rPr lang="en-US" sz="3000" u="sng" dirty="0">
                <a:solidFill>
                  <a:srgbClr val="140BC5"/>
                </a:solidFill>
                <a:latin typeface="Open Sans Bold"/>
                <a:ea typeface="Open Sans Bold"/>
                <a:cs typeface="Open Sans Bold"/>
                <a:sym typeface="Open Sans Bold"/>
                <a:hlinkClick r:id="rId4" tooltip="https://www.html.it/guide/programmare-iot-con-node-red/"/>
              </a:rPr>
              <a:t>Learn: MQTT broker</a:t>
            </a:r>
            <a:endParaRPr lang="en-US" sz="3000" u="sng" dirty="0">
              <a:solidFill>
                <a:srgbClr val="140BC5"/>
              </a:solidFill>
              <a:latin typeface="Open Sans Bold"/>
              <a:ea typeface="Open Sans Bold"/>
              <a:cs typeface="Open Sans Bold"/>
              <a:sym typeface="Open Sans Bold"/>
              <a:hlinkClick r:id="rId2" tooltip="https://www.html.it/guide/programmare-iot-con-node-red/"/>
            </a:endParaRPr>
          </a:p>
        </p:txBody>
      </p:sp>
      <p:sp>
        <p:nvSpPr>
          <p:cNvPr id="14" name="TextBox 8">
            <a:extLst>
              <a:ext uri="{FF2B5EF4-FFF2-40B4-BE49-F238E27FC236}">
                <a16:creationId xmlns:a16="http://schemas.microsoft.com/office/drawing/2014/main" id="{4499F7A9-DB8B-E789-376B-F9781288A297}"/>
              </a:ext>
            </a:extLst>
          </p:cNvPr>
          <p:cNvSpPr txBox="1"/>
          <p:nvPr/>
        </p:nvSpPr>
        <p:spPr>
          <a:xfrm>
            <a:off x="1013951" y="3516784"/>
            <a:ext cx="16230600" cy="370935"/>
          </a:xfrm>
          <a:prstGeom prst="rect">
            <a:avLst/>
          </a:prstGeom>
        </p:spPr>
        <p:txBody>
          <a:bodyPr lIns="0" tIns="0" rIns="0" bIns="0" rtlCol="0" anchor="t">
            <a:spAutoFit/>
          </a:bodyPr>
          <a:lstStyle/>
          <a:p>
            <a:pPr algn="l">
              <a:lnSpc>
                <a:spcPts val="3079"/>
              </a:lnSpc>
            </a:pPr>
            <a:r>
              <a:rPr lang="en-US" sz="2199" u="sng" dirty="0">
                <a:solidFill>
                  <a:srgbClr val="140BC5"/>
                </a:solidFill>
                <a:latin typeface="Open Sans"/>
                <a:ea typeface="Open Sans"/>
                <a:cs typeface="Open Sans"/>
                <a:sym typeface="Open Sans"/>
                <a:hlinkClick r:id="rId3" tooltip="https://www.testingxperts.com/blog/ml-testing#What%20is%20ML%20testing?"/>
              </a:rPr>
              <a:t>Catchpoint.com| Web-site material | Catchpoint | 2021</a:t>
            </a:r>
            <a:endParaRPr lang="en-US" sz="2199" u="sng" dirty="0">
              <a:solidFill>
                <a:srgbClr val="140BC5"/>
              </a:solidFill>
              <a:latin typeface="Open Sans"/>
              <a:ea typeface="Open Sans"/>
              <a:cs typeface="Open Sans"/>
              <a:sym typeface="Open Sans"/>
              <a:hlinkClick r:id="rId3" tooltip="https://www.testingxperts.com/blog/ml-testing#What%20is%20ML%20testing?"/>
            </a:endParaRPr>
          </a:p>
        </p:txBody>
      </p:sp>
      <p:sp>
        <p:nvSpPr>
          <p:cNvPr id="15" name="TextBox 7">
            <a:extLst>
              <a:ext uri="{FF2B5EF4-FFF2-40B4-BE49-F238E27FC236}">
                <a16:creationId xmlns:a16="http://schemas.microsoft.com/office/drawing/2014/main" id="{5A2B04B0-099E-C208-F10C-1CB84647A342}"/>
              </a:ext>
            </a:extLst>
          </p:cNvPr>
          <p:cNvSpPr txBox="1"/>
          <p:nvPr/>
        </p:nvSpPr>
        <p:spPr>
          <a:xfrm>
            <a:off x="1028700" y="4217298"/>
            <a:ext cx="16230600" cy="457200"/>
          </a:xfrm>
          <a:prstGeom prst="rect">
            <a:avLst/>
          </a:prstGeom>
        </p:spPr>
        <p:txBody>
          <a:bodyPr lIns="0" tIns="0" rIns="0" bIns="0" rtlCol="0" anchor="t">
            <a:spAutoFit/>
          </a:bodyPr>
          <a:lstStyle/>
          <a:p>
            <a:pPr marL="0" lvl="0" indent="0" algn="l">
              <a:lnSpc>
                <a:spcPts val="3600"/>
              </a:lnSpc>
              <a:spcBef>
                <a:spcPct val="0"/>
              </a:spcBef>
            </a:pPr>
            <a:r>
              <a:rPr lang="en-US" sz="3000" u="sng" dirty="0">
                <a:solidFill>
                  <a:srgbClr val="3329F3"/>
                </a:solidFill>
                <a:latin typeface="Open Sans Bold"/>
                <a:ea typeface="Open Sans Bold"/>
                <a:cs typeface="Open Sans Bold"/>
                <a:sym typeface="Open Sans Bold"/>
                <a:hlinkClick r:id="rId5" tooltip="https://www.html.it/guide/programmare-iot-con-node-red/">
                  <a:extLst>
                    <a:ext uri="{A12FA001-AC4F-418D-AE19-62706E023703}">
                      <ahyp:hlinkClr xmlns:ahyp="http://schemas.microsoft.com/office/drawing/2018/hyperlinkcolor" val="tx"/>
                    </a:ext>
                  </a:extLst>
                </a:hlinkClick>
              </a:rPr>
              <a:t>What is MQTT and why it is important for the Internet of Things</a:t>
            </a:r>
            <a:endParaRPr lang="en-US" sz="3000" u="sng" dirty="0">
              <a:solidFill>
                <a:srgbClr val="3329F3"/>
              </a:solidFill>
              <a:latin typeface="Open Sans Bold"/>
              <a:ea typeface="Open Sans Bold"/>
              <a:cs typeface="Open Sans Bold"/>
              <a:sym typeface="Open Sans Bold"/>
              <a:hlinkClick r:id="rId2" tooltip="https://www.html.it/guide/programmare-iot-con-node-red/">
                <a:extLst>
                  <a:ext uri="{A12FA001-AC4F-418D-AE19-62706E023703}">
                    <ahyp:hlinkClr xmlns:ahyp="http://schemas.microsoft.com/office/drawing/2018/hyperlinkcolor" val="tx"/>
                  </a:ext>
                </a:extLst>
              </a:hlinkClick>
            </a:endParaRPr>
          </a:p>
        </p:txBody>
      </p:sp>
      <p:sp>
        <p:nvSpPr>
          <p:cNvPr id="16" name="TextBox 8">
            <a:extLst>
              <a:ext uri="{FF2B5EF4-FFF2-40B4-BE49-F238E27FC236}">
                <a16:creationId xmlns:a16="http://schemas.microsoft.com/office/drawing/2014/main" id="{DA99EFB6-9FAA-F36B-3861-84CA34A87762}"/>
              </a:ext>
            </a:extLst>
          </p:cNvPr>
          <p:cNvSpPr txBox="1"/>
          <p:nvPr/>
        </p:nvSpPr>
        <p:spPr>
          <a:xfrm>
            <a:off x="1013951" y="4738659"/>
            <a:ext cx="16230600" cy="370935"/>
          </a:xfrm>
          <a:prstGeom prst="rect">
            <a:avLst/>
          </a:prstGeom>
        </p:spPr>
        <p:txBody>
          <a:bodyPr lIns="0" tIns="0" rIns="0" bIns="0" rtlCol="0" anchor="t">
            <a:spAutoFit/>
          </a:bodyPr>
          <a:lstStyle/>
          <a:p>
            <a:pPr algn="l">
              <a:lnSpc>
                <a:spcPts val="3079"/>
              </a:lnSpc>
            </a:pPr>
            <a:r>
              <a:rPr lang="en-US" sz="2199" u="sng" dirty="0">
                <a:solidFill>
                  <a:srgbClr val="3329F3"/>
                </a:solidFill>
                <a:latin typeface="Open Sans"/>
                <a:ea typeface="Open Sans"/>
                <a:cs typeface="Open Sans"/>
                <a:sym typeface="Open Sans"/>
              </a:rPr>
              <a:t>Akenza.io | Article | Alexis </a:t>
            </a:r>
            <a:r>
              <a:rPr lang="en-US" sz="2199" u="sng" dirty="0" err="1">
                <a:solidFill>
                  <a:srgbClr val="3329F3"/>
                </a:solidFill>
                <a:latin typeface="Open Sans"/>
                <a:ea typeface="Open Sans"/>
                <a:cs typeface="Open Sans"/>
                <a:sym typeface="Open Sans"/>
              </a:rPr>
              <a:t>Leibbrandt</a:t>
            </a:r>
            <a:r>
              <a:rPr lang="en-US" sz="2199" u="sng" dirty="0">
                <a:solidFill>
                  <a:srgbClr val="3329F3"/>
                </a:solidFill>
                <a:latin typeface="Open Sans"/>
                <a:ea typeface="Open Sans"/>
                <a:cs typeface="Open Sans"/>
                <a:sym typeface="Open Sans"/>
              </a:rPr>
              <a:t> | 2023</a:t>
            </a:r>
            <a:endParaRPr lang="en-US" sz="2199" u="sng" dirty="0">
              <a:solidFill>
                <a:srgbClr val="3329F3"/>
              </a:solidFill>
              <a:latin typeface="Open Sans"/>
              <a:ea typeface="Open Sans"/>
              <a:cs typeface="Open Sans"/>
              <a:sym typeface="Open Sans"/>
              <a:hlinkClick r:id="rId3" tooltip="https://www.testingxperts.com/blog/ml-testing#What%20is%20ML%20testing?">
                <a:extLst>
                  <a:ext uri="{A12FA001-AC4F-418D-AE19-62706E023703}">
                    <ahyp:hlinkClr xmlns:ahyp="http://schemas.microsoft.com/office/drawing/2018/hyperlinkcolor" val="tx"/>
                  </a:ext>
                </a:extLst>
              </a:hlinkClick>
            </a:endParaRPr>
          </a:p>
        </p:txBody>
      </p:sp>
      <p:sp>
        <p:nvSpPr>
          <p:cNvPr id="17" name="TextBox 7">
            <a:extLst>
              <a:ext uri="{FF2B5EF4-FFF2-40B4-BE49-F238E27FC236}">
                <a16:creationId xmlns:a16="http://schemas.microsoft.com/office/drawing/2014/main" id="{1054D20F-FBBC-6F4A-37D9-CDEBBBB3FDA4}"/>
              </a:ext>
            </a:extLst>
          </p:cNvPr>
          <p:cNvSpPr txBox="1"/>
          <p:nvPr/>
        </p:nvSpPr>
        <p:spPr>
          <a:xfrm>
            <a:off x="1013951" y="5304330"/>
            <a:ext cx="16230600" cy="457200"/>
          </a:xfrm>
          <a:prstGeom prst="rect">
            <a:avLst/>
          </a:prstGeom>
        </p:spPr>
        <p:txBody>
          <a:bodyPr lIns="0" tIns="0" rIns="0" bIns="0" rtlCol="0" anchor="t">
            <a:spAutoFit/>
          </a:bodyPr>
          <a:lstStyle/>
          <a:p>
            <a:pPr marL="0" lvl="0" indent="0" algn="l">
              <a:lnSpc>
                <a:spcPts val="3600"/>
              </a:lnSpc>
              <a:spcBef>
                <a:spcPct val="0"/>
              </a:spcBef>
            </a:pPr>
            <a:r>
              <a:rPr lang="en-US" sz="3000" u="sng" dirty="0">
                <a:solidFill>
                  <a:srgbClr val="140BC5"/>
                </a:solidFill>
                <a:latin typeface="Open Sans Bold"/>
                <a:ea typeface="Open Sans Bold"/>
                <a:cs typeface="Open Sans Bold"/>
                <a:sym typeface="Open Sans Bold"/>
                <a:hlinkClick r:id="rId6" tooltip="https://www.html.it/guide/programmare-iot-con-node-red/"/>
              </a:rPr>
              <a:t>MQTT Protocol Guide: Everything You Need to Know</a:t>
            </a:r>
            <a:endParaRPr lang="en-US" sz="3000" u="sng" dirty="0">
              <a:solidFill>
                <a:srgbClr val="140BC5"/>
              </a:solidFill>
              <a:latin typeface="Open Sans Bold"/>
              <a:ea typeface="Open Sans Bold"/>
              <a:cs typeface="Open Sans Bold"/>
              <a:sym typeface="Open Sans Bold"/>
              <a:hlinkClick r:id="rId2" tooltip="https://www.html.it/guide/programmare-iot-con-node-red/"/>
            </a:endParaRPr>
          </a:p>
        </p:txBody>
      </p:sp>
      <p:sp>
        <p:nvSpPr>
          <p:cNvPr id="19" name="TextBox 8">
            <a:extLst>
              <a:ext uri="{FF2B5EF4-FFF2-40B4-BE49-F238E27FC236}">
                <a16:creationId xmlns:a16="http://schemas.microsoft.com/office/drawing/2014/main" id="{C263B703-3ABB-820D-6423-9EC222B0E694}"/>
              </a:ext>
            </a:extLst>
          </p:cNvPr>
          <p:cNvSpPr txBox="1"/>
          <p:nvPr/>
        </p:nvSpPr>
        <p:spPr>
          <a:xfrm>
            <a:off x="1028700" y="5822945"/>
            <a:ext cx="16230600" cy="370935"/>
          </a:xfrm>
          <a:prstGeom prst="rect">
            <a:avLst/>
          </a:prstGeom>
        </p:spPr>
        <p:txBody>
          <a:bodyPr lIns="0" tIns="0" rIns="0" bIns="0" rtlCol="0" anchor="t">
            <a:spAutoFit/>
          </a:bodyPr>
          <a:lstStyle/>
          <a:p>
            <a:pPr algn="l">
              <a:lnSpc>
                <a:spcPts val="3079"/>
              </a:lnSpc>
            </a:pPr>
            <a:r>
              <a:rPr lang="en-US" sz="2199" u="sng" dirty="0">
                <a:solidFill>
                  <a:srgbClr val="3329F3"/>
                </a:solidFill>
                <a:latin typeface="Open Sans"/>
                <a:ea typeface="Open Sans"/>
                <a:cs typeface="Open Sans"/>
                <a:sym typeface="Open Sans"/>
              </a:rPr>
              <a:t>Cedalo.com | Article | Tizian </a:t>
            </a:r>
            <a:r>
              <a:rPr lang="en-US" sz="2199" u="sng" dirty="0" err="1">
                <a:solidFill>
                  <a:srgbClr val="3329F3"/>
                </a:solidFill>
                <a:latin typeface="Open Sans"/>
                <a:ea typeface="Open Sans"/>
                <a:cs typeface="Open Sans"/>
                <a:sym typeface="Open Sans"/>
              </a:rPr>
              <a:t>Prokosch</a:t>
            </a:r>
            <a:r>
              <a:rPr lang="en-US" sz="2199" u="sng" dirty="0">
                <a:solidFill>
                  <a:srgbClr val="3329F3"/>
                </a:solidFill>
                <a:latin typeface="Open Sans"/>
                <a:ea typeface="Open Sans"/>
                <a:cs typeface="Open Sans"/>
                <a:sym typeface="Open Sans"/>
              </a:rPr>
              <a:t>| 2023</a:t>
            </a:r>
            <a:endParaRPr lang="en-US" sz="2199" u="sng" dirty="0">
              <a:solidFill>
                <a:srgbClr val="3329F3"/>
              </a:solidFill>
              <a:latin typeface="Open Sans"/>
              <a:ea typeface="Open Sans"/>
              <a:cs typeface="Open Sans"/>
              <a:sym typeface="Open Sans"/>
              <a:hlinkClick r:id="rId3" tooltip="https://www.testingxperts.com/blog/ml-testing#What%20is%20ML%20testing?">
                <a:extLst>
                  <a:ext uri="{A12FA001-AC4F-418D-AE19-62706E023703}">
                    <ahyp:hlinkClr xmlns:ahyp="http://schemas.microsoft.com/office/drawing/2018/hyperlinkcolor" val="tx"/>
                  </a:ext>
                </a:extLst>
              </a:hlinkClick>
            </a:endParaRPr>
          </a:p>
        </p:txBody>
      </p:sp>
      <p:sp>
        <p:nvSpPr>
          <p:cNvPr id="20" name="TextBox 7">
            <a:extLst>
              <a:ext uri="{FF2B5EF4-FFF2-40B4-BE49-F238E27FC236}">
                <a16:creationId xmlns:a16="http://schemas.microsoft.com/office/drawing/2014/main" id="{E02D1349-9152-65B6-2A51-FCF19D822E76}"/>
              </a:ext>
            </a:extLst>
          </p:cNvPr>
          <p:cNvSpPr txBox="1"/>
          <p:nvPr/>
        </p:nvSpPr>
        <p:spPr>
          <a:xfrm>
            <a:off x="1009940" y="6474881"/>
            <a:ext cx="16230600" cy="457200"/>
          </a:xfrm>
          <a:prstGeom prst="rect">
            <a:avLst/>
          </a:prstGeom>
        </p:spPr>
        <p:txBody>
          <a:bodyPr lIns="0" tIns="0" rIns="0" bIns="0" rtlCol="0" anchor="t">
            <a:spAutoFit/>
          </a:bodyPr>
          <a:lstStyle/>
          <a:p>
            <a:pPr marL="0" lvl="0" indent="0" algn="l">
              <a:lnSpc>
                <a:spcPts val="3600"/>
              </a:lnSpc>
              <a:spcBef>
                <a:spcPct val="0"/>
              </a:spcBef>
            </a:pPr>
            <a:r>
              <a:rPr lang="en-US" sz="3000" u="sng" dirty="0">
                <a:solidFill>
                  <a:srgbClr val="3329F3"/>
                </a:solidFill>
                <a:latin typeface="Open Sans Bold"/>
                <a:ea typeface="Open Sans Bold"/>
                <a:cs typeface="Open Sans Bold"/>
                <a:sym typeface="Open Sans Bold"/>
                <a:hlinkClick r:id="rId7" tooltip="https://www.html.it/guide/programmare-iot-con-node-red/">
                  <a:extLst>
                    <a:ext uri="{A12FA001-AC4F-418D-AE19-62706E023703}">
                      <ahyp:hlinkClr xmlns:ahyp="http://schemas.microsoft.com/office/drawing/2018/hyperlinkcolor" val="tx"/>
                    </a:ext>
                  </a:extLst>
                </a:hlinkClick>
              </a:rPr>
              <a:t>Tutorial: Connecting Devices to the IoT Platform with Node-RED &amp; MQTT</a:t>
            </a:r>
            <a:endParaRPr lang="en-US" sz="3000" u="sng" dirty="0">
              <a:solidFill>
                <a:srgbClr val="3329F3"/>
              </a:solidFill>
              <a:latin typeface="Open Sans Bold"/>
              <a:ea typeface="Open Sans Bold"/>
              <a:cs typeface="Open Sans Bold"/>
              <a:sym typeface="Open Sans Bold"/>
              <a:hlinkClick r:id="rId2" tooltip="https://www.html.it/guide/programmare-iot-con-node-red/">
                <a:extLst>
                  <a:ext uri="{A12FA001-AC4F-418D-AE19-62706E023703}">
                    <ahyp:hlinkClr xmlns:ahyp="http://schemas.microsoft.com/office/drawing/2018/hyperlinkcolor" val="tx"/>
                  </a:ext>
                </a:extLst>
              </a:hlinkClick>
            </a:endParaRPr>
          </a:p>
        </p:txBody>
      </p:sp>
      <p:sp>
        <p:nvSpPr>
          <p:cNvPr id="21" name="TextBox 8">
            <a:extLst>
              <a:ext uri="{FF2B5EF4-FFF2-40B4-BE49-F238E27FC236}">
                <a16:creationId xmlns:a16="http://schemas.microsoft.com/office/drawing/2014/main" id="{7D68D43F-DCA4-31C6-3BC3-292CB566457A}"/>
              </a:ext>
            </a:extLst>
          </p:cNvPr>
          <p:cNvSpPr txBox="1"/>
          <p:nvPr/>
        </p:nvSpPr>
        <p:spPr>
          <a:xfrm>
            <a:off x="1009940" y="7000314"/>
            <a:ext cx="16230600" cy="370935"/>
          </a:xfrm>
          <a:prstGeom prst="rect">
            <a:avLst/>
          </a:prstGeom>
        </p:spPr>
        <p:txBody>
          <a:bodyPr lIns="0" tIns="0" rIns="0" bIns="0" rtlCol="0" anchor="t">
            <a:spAutoFit/>
          </a:bodyPr>
          <a:lstStyle/>
          <a:p>
            <a:pPr algn="l">
              <a:lnSpc>
                <a:spcPts val="3079"/>
              </a:lnSpc>
            </a:pPr>
            <a:r>
              <a:rPr lang="en-US" sz="2199" u="sng" dirty="0">
                <a:solidFill>
                  <a:srgbClr val="3329F3"/>
                </a:solidFill>
                <a:latin typeface="Open Sans"/>
                <a:ea typeface="Open Sans"/>
                <a:cs typeface="Open Sans"/>
                <a:sym typeface="Open Sans"/>
              </a:rPr>
              <a:t> Kaaiot.com | Web-site material | </a:t>
            </a:r>
            <a:r>
              <a:rPr lang="en-US" sz="2199" u="sng" dirty="0" err="1">
                <a:solidFill>
                  <a:srgbClr val="3329F3"/>
                </a:solidFill>
                <a:latin typeface="Open Sans"/>
                <a:ea typeface="Open Sans"/>
                <a:cs typeface="Open Sans"/>
                <a:sym typeface="Open Sans"/>
              </a:rPr>
              <a:t>KaaIoT</a:t>
            </a:r>
            <a:r>
              <a:rPr lang="en-US" sz="2199" u="sng" dirty="0">
                <a:solidFill>
                  <a:srgbClr val="3329F3"/>
                </a:solidFill>
                <a:latin typeface="Open Sans"/>
                <a:ea typeface="Open Sans"/>
                <a:cs typeface="Open Sans"/>
                <a:sym typeface="Open Sans"/>
              </a:rPr>
              <a:t> | 2023</a:t>
            </a:r>
            <a:endParaRPr lang="en-US" sz="2199" u="sng" dirty="0">
              <a:solidFill>
                <a:srgbClr val="3329F3"/>
              </a:solidFill>
              <a:latin typeface="Open Sans"/>
              <a:ea typeface="Open Sans"/>
              <a:cs typeface="Open Sans"/>
              <a:sym typeface="Open Sans"/>
              <a:hlinkClick r:id="rId3" tooltip="https://www.testingxperts.com/blog/ml-testing#What%20is%20ML%20testing?">
                <a:extLst>
                  <a:ext uri="{A12FA001-AC4F-418D-AE19-62706E023703}">
                    <ahyp:hlinkClr xmlns:ahyp="http://schemas.microsoft.com/office/drawing/2018/hyperlinkcolor" val="tx"/>
                  </a:ext>
                </a:extLst>
              </a:hlinkClick>
            </a:endParaRPr>
          </a:p>
        </p:txBody>
      </p:sp>
      <p:sp>
        <p:nvSpPr>
          <p:cNvPr id="22" name="TextBox 7">
            <a:extLst>
              <a:ext uri="{FF2B5EF4-FFF2-40B4-BE49-F238E27FC236}">
                <a16:creationId xmlns:a16="http://schemas.microsoft.com/office/drawing/2014/main" id="{36262C1B-849F-3EDF-38C4-971928C6F518}"/>
              </a:ext>
            </a:extLst>
          </p:cNvPr>
          <p:cNvSpPr txBox="1"/>
          <p:nvPr/>
        </p:nvSpPr>
        <p:spPr>
          <a:xfrm>
            <a:off x="1036721" y="7730599"/>
            <a:ext cx="16230600" cy="457200"/>
          </a:xfrm>
          <a:prstGeom prst="rect">
            <a:avLst/>
          </a:prstGeom>
        </p:spPr>
        <p:txBody>
          <a:bodyPr lIns="0" tIns="0" rIns="0" bIns="0" rtlCol="0" anchor="t">
            <a:spAutoFit/>
          </a:bodyPr>
          <a:lstStyle/>
          <a:p>
            <a:pPr marL="0" lvl="0" indent="0" algn="l">
              <a:lnSpc>
                <a:spcPts val="3600"/>
              </a:lnSpc>
              <a:spcBef>
                <a:spcPct val="0"/>
              </a:spcBef>
            </a:pPr>
            <a:r>
              <a:rPr lang="en-US" sz="3000" u="sng" dirty="0">
                <a:solidFill>
                  <a:srgbClr val="3329F3"/>
                </a:solidFill>
                <a:latin typeface="Open Sans Bold"/>
                <a:ea typeface="Open Sans Bold"/>
                <a:cs typeface="Open Sans Bold"/>
                <a:sym typeface="Open Sans Bold"/>
                <a:hlinkClick r:id="rId7" tooltip="https://www.html.it/guide/programmare-iot-con-node-red/">
                  <a:extLst>
                    <a:ext uri="{A12FA001-AC4F-418D-AE19-62706E023703}">
                      <ahyp:hlinkClr xmlns:ahyp="http://schemas.microsoft.com/office/drawing/2018/hyperlinkcolor" val="tx"/>
                    </a:ext>
                  </a:extLst>
                </a:hlinkClick>
              </a:rPr>
              <a:t>Tutorial: </a:t>
            </a:r>
            <a:r>
              <a:rPr lang="en-US" sz="3000" u="sng" dirty="0">
                <a:solidFill>
                  <a:srgbClr val="3329F3"/>
                </a:solidFill>
                <a:latin typeface="Open Sans Bold"/>
                <a:ea typeface="Open Sans Bold"/>
                <a:cs typeface="Open Sans Bold"/>
                <a:sym typeface="Open Sans Bold"/>
                <a:hlinkClick r:id="rId8" tooltip="https://www.html.it/guide/programmare-iot-con-node-red/">
                  <a:extLst>
                    <a:ext uri="{A12FA001-AC4F-418D-AE19-62706E023703}">
                      <ahyp:hlinkClr xmlns:ahyp="http://schemas.microsoft.com/office/drawing/2018/hyperlinkcolor" val="tx"/>
                    </a:ext>
                  </a:extLst>
                </a:hlinkClick>
              </a:rPr>
              <a:t>Node-RED tutorial: How to get GPS coordinates with a Maps Widget</a:t>
            </a:r>
            <a:endParaRPr lang="en-US" sz="3000" u="sng" dirty="0">
              <a:solidFill>
                <a:srgbClr val="3329F3"/>
              </a:solidFill>
              <a:latin typeface="Open Sans Bold"/>
              <a:ea typeface="Open Sans Bold"/>
              <a:cs typeface="Open Sans Bold"/>
              <a:sym typeface="Open Sans Bold"/>
              <a:hlinkClick r:id="rId2" tooltip="https://www.html.it/guide/programmare-iot-con-node-red/">
                <a:extLst>
                  <a:ext uri="{A12FA001-AC4F-418D-AE19-62706E023703}">
                    <ahyp:hlinkClr xmlns:ahyp="http://schemas.microsoft.com/office/drawing/2018/hyperlinkcolor" val="tx"/>
                  </a:ext>
                </a:extLst>
              </a:hlinkClick>
            </a:endParaRPr>
          </a:p>
        </p:txBody>
      </p:sp>
      <p:sp>
        <p:nvSpPr>
          <p:cNvPr id="23" name="TextBox 8">
            <a:extLst>
              <a:ext uri="{FF2B5EF4-FFF2-40B4-BE49-F238E27FC236}">
                <a16:creationId xmlns:a16="http://schemas.microsoft.com/office/drawing/2014/main" id="{A857EA2D-B1D4-1153-22F3-D89CCB3E2DB0}"/>
              </a:ext>
            </a:extLst>
          </p:cNvPr>
          <p:cNvSpPr txBox="1"/>
          <p:nvPr/>
        </p:nvSpPr>
        <p:spPr>
          <a:xfrm>
            <a:off x="995191" y="8236299"/>
            <a:ext cx="16230600" cy="370935"/>
          </a:xfrm>
          <a:prstGeom prst="rect">
            <a:avLst/>
          </a:prstGeom>
        </p:spPr>
        <p:txBody>
          <a:bodyPr lIns="0" tIns="0" rIns="0" bIns="0" rtlCol="0" anchor="t">
            <a:spAutoFit/>
          </a:bodyPr>
          <a:lstStyle/>
          <a:p>
            <a:pPr algn="l">
              <a:lnSpc>
                <a:spcPts val="3079"/>
              </a:lnSpc>
            </a:pPr>
            <a:r>
              <a:rPr lang="en-US" sz="2199" u="sng" dirty="0">
                <a:solidFill>
                  <a:srgbClr val="3329F3"/>
                </a:solidFill>
                <a:latin typeface="Open Sans"/>
                <a:ea typeface="Open Sans"/>
                <a:cs typeface="Open Sans"/>
                <a:sym typeface="Open Sans"/>
              </a:rPr>
              <a:t> Industrialshields.com | Article | Fernandez </a:t>
            </a:r>
            <a:r>
              <a:rPr lang="en-US" sz="2199" u="sng" dirty="0" err="1">
                <a:solidFill>
                  <a:srgbClr val="3329F3"/>
                </a:solidFill>
                <a:latin typeface="Open Sans"/>
                <a:ea typeface="Open Sans"/>
                <a:cs typeface="Open Sans"/>
                <a:sym typeface="Open Sans"/>
              </a:rPr>
              <a:t>Queralt</a:t>
            </a:r>
            <a:r>
              <a:rPr lang="en-US" sz="2199" u="sng" dirty="0">
                <a:solidFill>
                  <a:srgbClr val="3329F3"/>
                </a:solidFill>
                <a:latin typeface="Open Sans"/>
                <a:ea typeface="Open Sans"/>
                <a:cs typeface="Open Sans"/>
                <a:sym typeface="Open Sans"/>
              </a:rPr>
              <a:t> Martinez | 2021</a:t>
            </a:r>
            <a:endParaRPr lang="en-US" sz="2199" u="sng" dirty="0">
              <a:solidFill>
                <a:srgbClr val="3329F3"/>
              </a:solidFill>
              <a:latin typeface="Open Sans"/>
              <a:ea typeface="Open Sans"/>
              <a:cs typeface="Open Sans"/>
              <a:sym typeface="Open Sans"/>
              <a:hlinkClick r:id="rId3" tooltip="https://www.testingxperts.com/blog/ml-testing#What%20is%20ML%20testing?">
                <a:extLst>
                  <a:ext uri="{A12FA001-AC4F-418D-AE19-62706E023703}">
                    <ahyp:hlinkClr xmlns:ahyp="http://schemas.microsoft.com/office/drawing/2018/hyperlinkcolor" val="tx"/>
                  </a:ext>
                </a:extLst>
              </a:hlinkClick>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52C0"/>
        </a:solidFill>
        <a:effectLst/>
      </p:bgPr>
    </p:bg>
    <p:spTree>
      <p:nvGrpSpPr>
        <p:cNvPr id="1" name=""/>
        <p:cNvGrpSpPr/>
        <p:nvPr/>
      </p:nvGrpSpPr>
      <p:grpSpPr>
        <a:xfrm>
          <a:off x="0" y="0"/>
          <a:ext cx="0" cy="0"/>
          <a:chOff x="0" y="0"/>
          <a:chExt cx="0" cy="0"/>
        </a:xfrm>
      </p:grpSpPr>
      <p:sp>
        <p:nvSpPr>
          <p:cNvPr id="2" name="Freeform 2"/>
          <p:cNvSpPr/>
          <p:nvPr/>
        </p:nvSpPr>
        <p:spPr>
          <a:xfrm flipH="1">
            <a:off x="9284444" y="1011148"/>
            <a:ext cx="3092540" cy="2772041"/>
          </a:xfrm>
          <a:custGeom>
            <a:avLst/>
            <a:gdLst/>
            <a:ahLst/>
            <a:cxnLst/>
            <a:rect l="l" t="t" r="r" b="b"/>
            <a:pathLst>
              <a:path w="3092540" h="2772041">
                <a:moveTo>
                  <a:pt x="3092540" y="0"/>
                </a:moveTo>
                <a:lnTo>
                  <a:pt x="0" y="0"/>
                </a:lnTo>
                <a:lnTo>
                  <a:pt x="0" y="2772041"/>
                </a:lnTo>
                <a:lnTo>
                  <a:pt x="3092540" y="2772041"/>
                </a:lnTo>
                <a:lnTo>
                  <a:pt x="309254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ru-RU"/>
          </a:p>
        </p:txBody>
      </p:sp>
      <p:sp>
        <p:nvSpPr>
          <p:cNvPr id="3" name="Freeform 3"/>
          <p:cNvSpPr/>
          <p:nvPr/>
        </p:nvSpPr>
        <p:spPr>
          <a:xfrm>
            <a:off x="13640770" y="869248"/>
            <a:ext cx="2739144" cy="3055841"/>
          </a:xfrm>
          <a:custGeom>
            <a:avLst/>
            <a:gdLst/>
            <a:ahLst/>
            <a:cxnLst/>
            <a:rect l="l" t="t" r="r" b="b"/>
            <a:pathLst>
              <a:path w="2739144" h="3055841">
                <a:moveTo>
                  <a:pt x="0" y="0"/>
                </a:moveTo>
                <a:lnTo>
                  <a:pt x="2739145" y="0"/>
                </a:lnTo>
                <a:lnTo>
                  <a:pt x="2739145" y="3055841"/>
                </a:lnTo>
                <a:lnTo>
                  <a:pt x="0" y="30558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ru-RU"/>
          </a:p>
        </p:txBody>
      </p:sp>
      <p:sp>
        <p:nvSpPr>
          <p:cNvPr id="4" name="Freeform 4"/>
          <p:cNvSpPr/>
          <p:nvPr/>
        </p:nvSpPr>
        <p:spPr>
          <a:xfrm>
            <a:off x="8161058" y="7437112"/>
            <a:ext cx="1643633" cy="1718627"/>
          </a:xfrm>
          <a:custGeom>
            <a:avLst/>
            <a:gdLst/>
            <a:ahLst/>
            <a:cxnLst/>
            <a:rect l="l" t="t" r="r" b="b"/>
            <a:pathLst>
              <a:path w="1643633" h="1718627">
                <a:moveTo>
                  <a:pt x="0" y="0"/>
                </a:moveTo>
                <a:lnTo>
                  <a:pt x="1643633" y="0"/>
                </a:lnTo>
                <a:lnTo>
                  <a:pt x="1643633" y="1718627"/>
                </a:lnTo>
                <a:lnTo>
                  <a:pt x="0" y="17186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ru-RU"/>
          </a:p>
        </p:txBody>
      </p:sp>
      <p:sp>
        <p:nvSpPr>
          <p:cNvPr id="5" name="Freeform 5"/>
          <p:cNvSpPr/>
          <p:nvPr/>
        </p:nvSpPr>
        <p:spPr>
          <a:xfrm>
            <a:off x="10412335" y="7437112"/>
            <a:ext cx="1502180" cy="2000482"/>
          </a:xfrm>
          <a:custGeom>
            <a:avLst/>
            <a:gdLst/>
            <a:ahLst/>
            <a:cxnLst/>
            <a:rect l="l" t="t" r="r" b="b"/>
            <a:pathLst>
              <a:path w="1502180" h="2000482">
                <a:moveTo>
                  <a:pt x="0" y="0"/>
                </a:moveTo>
                <a:lnTo>
                  <a:pt x="1502180" y="0"/>
                </a:lnTo>
                <a:lnTo>
                  <a:pt x="1502180" y="2000482"/>
                </a:lnTo>
                <a:lnTo>
                  <a:pt x="0" y="20004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ru-RU"/>
          </a:p>
        </p:txBody>
      </p:sp>
      <p:sp>
        <p:nvSpPr>
          <p:cNvPr id="6" name="Freeform 6"/>
          <p:cNvSpPr/>
          <p:nvPr/>
        </p:nvSpPr>
        <p:spPr>
          <a:xfrm>
            <a:off x="12522160" y="7918540"/>
            <a:ext cx="2356895" cy="1379855"/>
          </a:xfrm>
          <a:custGeom>
            <a:avLst/>
            <a:gdLst/>
            <a:ahLst/>
            <a:cxnLst/>
            <a:rect l="l" t="t" r="r" b="b"/>
            <a:pathLst>
              <a:path w="2356895" h="1379855">
                <a:moveTo>
                  <a:pt x="0" y="0"/>
                </a:moveTo>
                <a:lnTo>
                  <a:pt x="2356895" y="0"/>
                </a:lnTo>
                <a:lnTo>
                  <a:pt x="2356895" y="1379855"/>
                </a:lnTo>
                <a:lnTo>
                  <a:pt x="0" y="137985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ru-RU"/>
          </a:p>
        </p:txBody>
      </p:sp>
      <p:sp>
        <p:nvSpPr>
          <p:cNvPr id="7" name="Freeform 7"/>
          <p:cNvSpPr/>
          <p:nvPr/>
        </p:nvSpPr>
        <p:spPr>
          <a:xfrm>
            <a:off x="15295622" y="7839605"/>
            <a:ext cx="2168586" cy="1537725"/>
          </a:xfrm>
          <a:custGeom>
            <a:avLst/>
            <a:gdLst/>
            <a:ahLst/>
            <a:cxnLst/>
            <a:rect l="l" t="t" r="r" b="b"/>
            <a:pathLst>
              <a:path w="2168586" h="1537725">
                <a:moveTo>
                  <a:pt x="0" y="0"/>
                </a:moveTo>
                <a:lnTo>
                  <a:pt x="2168586" y="0"/>
                </a:lnTo>
                <a:lnTo>
                  <a:pt x="2168586" y="1537725"/>
                </a:lnTo>
                <a:lnTo>
                  <a:pt x="0" y="153772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ru-RU"/>
          </a:p>
        </p:txBody>
      </p:sp>
      <p:sp>
        <p:nvSpPr>
          <p:cNvPr id="8" name="Freeform 8"/>
          <p:cNvSpPr/>
          <p:nvPr/>
        </p:nvSpPr>
        <p:spPr>
          <a:xfrm>
            <a:off x="13487409" y="4043451"/>
            <a:ext cx="2892505" cy="2924408"/>
          </a:xfrm>
          <a:custGeom>
            <a:avLst/>
            <a:gdLst/>
            <a:ahLst/>
            <a:cxnLst/>
            <a:rect l="l" t="t" r="r" b="b"/>
            <a:pathLst>
              <a:path w="2892505" h="2924408">
                <a:moveTo>
                  <a:pt x="0" y="0"/>
                </a:moveTo>
                <a:lnTo>
                  <a:pt x="2892506" y="0"/>
                </a:lnTo>
                <a:lnTo>
                  <a:pt x="2892506" y="2924408"/>
                </a:lnTo>
                <a:lnTo>
                  <a:pt x="0" y="292440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ru-RU"/>
          </a:p>
        </p:txBody>
      </p:sp>
      <p:sp>
        <p:nvSpPr>
          <p:cNvPr id="9" name="Freeform 9"/>
          <p:cNvSpPr/>
          <p:nvPr/>
        </p:nvSpPr>
        <p:spPr>
          <a:xfrm>
            <a:off x="9275417" y="4073147"/>
            <a:ext cx="2970320" cy="2894712"/>
          </a:xfrm>
          <a:custGeom>
            <a:avLst/>
            <a:gdLst/>
            <a:ahLst/>
            <a:cxnLst/>
            <a:rect l="l" t="t" r="r" b="b"/>
            <a:pathLst>
              <a:path w="2970320" h="2894712">
                <a:moveTo>
                  <a:pt x="0" y="0"/>
                </a:moveTo>
                <a:lnTo>
                  <a:pt x="2970320" y="0"/>
                </a:lnTo>
                <a:lnTo>
                  <a:pt x="2970320" y="2894712"/>
                </a:lnTo>
                <a:lnTo>
                  <a:pt x="0" y="289471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ru-RU"/>
          </a:p>
        </p:txBody>
      </p:sp>
      <p:grpSp>
        <p:nvGrpSpPr>
          <p:cNvPr id="10" name="Group 10"/>
          <p:cNvGrpSpPr/>
          <p:nvPr/>
        </p:nvGrpSpPr>
        <p:grpSpPr>
          <a:xfrm>
            <a:off x="1464233" y="4314098"/>
            <a:ext cx="5648325" cy="1658804"/>
            <a:chOff x="0" y="0"/>
            <a:chExt cx="7531100" cy="2211738"/>
          </a:xfrm>
        </p:grpSpPr>
        <p:sp>
          <p:nvSpPr>
            <p:cNvPr id="11" name="TextBox 11"/>
            <p:cNvSpPr txBox="1"/>
            <p:nvPr/>
          </p:nvSpPr>
          <p:spPr>
            <a:xfrm>
              <a:off x="0" y="0"/>
              <a:ext cx="7531100" cy="1219200"/>
            </a:xfrm>
            <a:prstGeom prst="rect">
              <a:avLst/>
            </a:prstGeom>
          </p:spPr>
          <p:txBody>
            <a:bodyPr lIns="0" tIns="0" rIns="0" bIns="0" rtlCol="0" anchor="t">
              <a:spAutoFit/>
            </a:bodyPr>
            <a:lstStyle/>
            <a:p>
              <a:pPr algn="l">
                <a:lnSpc>
                  <a:spcPts val="7200"/>
                </a:lnSpc>
              </a:pPr>
              <a:r>
                <a:rPr lang="en-US" sz="6000" dirty="0">
                  <a:solidFill>
                    <a:schemeClr val="bg1"/>
                  </a:solidFill>
                  <a:latin typeface="Open Sans"/>
                  <a:ea typeface="Open Sans"/>
                  <a:cs typeface="Open Sans"/>
                  <a:sym typeface="Open Sans"/>
                </a:rPr>
                <a:t>Q&amp;A</a:t>
              </a:r>
            </a:p>
          </p:txBody>
        </p:sp>
        <p:sp>
          <p:nvSpPr>
            <p:cNvPr id="12" name="TextBox 12"/>
            <p:cNvSpPr txBox="1"/>
            <p:nvPr/>
          </p:nvSpPr>
          <p:spPr>
            <a:xfrm>
              <a:off x="0" y="1727445"/>
              <a:ext cx="7531100" cy="484293"/>
            </a:xfrm>
            <a:prstGeom prst="rect">
              <a:avLst/>
            </a:prstGeom>
          </p:spPr>
          <p:txBody>
            <a:bodyPr lIns="0" tIns="0" rIns="0" bIns="0" rtlCol="0" anchor="t">
              <a:spAutoFit/>
            </a:bodyPr>
            <a:lstStyle/>
            <a:p>
              <a:pPr algn="l">
                <a:lnSpc>
                  <a:spcPts val="3079"/>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D48B3"/>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3"/>
          <p:cNvSpPr txBox="1"/>
          <p:nvPr/>
        </p:nvSpPr>
        <p:spPr>
          <a:xfrm>
            <a:off x="960120" y="488053"/>
            <a:ext cx="6552903" cy="293526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900" dirty="0">
                <a:solidFill>
                  <a:schemeClr val="bg1"/>
                </a:solidFill>
                <a:latin typeface="+mj-lt"/>
                <a:ea typeface="+mj-ea"/>
                <a:cs typeface="+mj-cs"/>
                <a:sym typeface="Open Sans"/>
              </a:rPr>
              <a:t>The main functions of the bracelet</a:t>
            </a:r>
          </a:p>
        </p:txBody>
      </p:sp>
      <p:sp>
        <p:nvSpPr>
          <p:cNvPr id="103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3880491"/>
            <a:ext cx="5212080" cy="27432"/>
          </a:xfrm>
          <a:custGeom>
            <a:avLst/>
            <a:gdLst>
              <a:gd name="connsiteX0" fmla="*/ 0 w 5212080"/>
              <a:gd name="connsiteY0" fmla="*/ 0 h 27432"/>
              <a:gd name="connsiteX1" fmla="*/ 599389 w 5212080"/>
              <a:gd name="connsiteY1" fmla="*/ 0 h 27432"/>
              <a:gd name="connsiteX2" fmla="*/ 1198778 w 5212080"/>
              <a:gd name="connsiteY2" fmla="*/ 0 h 27432"/>
              <a:gd name="connsiteX3" fmla="*/ 1954530 w 5212080"/>
              <a:gd name="connsiteY3" fmla="*/ 0 h 27432"/>
              <a:gd name="connsiteX4" fmla="*/ 2501798 w 5212080"/>
              <a:gd name="connsiteY4" fmla="*/ 0 h 27432"/>
              <a:gd name="connsiteX5" fmla="*/ 3049067 w 5212080"/>
              <a:gd name="connsiteY5" fmla="*/ 0 h 27432"/>
              <a:gd name="connsiteX6" fmla="*/ 3700577 w 5212080"/>
              <a:gd name="connsiteY6" fmla="*/ 0 h 27432"/>
              <a:gd name="connsiteX7" fmla="*/ 4247845 w 5212080"/>
              <a:gd name="connsiteY7" fmla="*/ 0 h 27432"/>
              <a:gd name="connsiteX8" fmla="*/ 5212080 w 5212080"/>
              <a:gd name="connsiteY8" fmla="*/ 0 h 27432"/>
              <a:gd name="connsiteX9" fmla="*/ 5212080 w 5212080"/>
              <a:gd name="connsiteY9" fmla="*/ 27432 h 27432"/>
              <a:gd name="connsiteX10" fmla="*/ 4664812 w 5212080"/>
              <a:gd name="connsiteY10" fmla="*/ 27432 h 27432"/>
              <a:gd name="connsiteX11" fmla="*/ 4117543 w 5212080"/>
              <a:gd name="connsiteY11" fmla="*/ 27432 h 27432"/>
              <a:gd name="connsiteX12" fmla="*/ 3466033 w 5212080"/>
              <a:gd name="connsiteY12" fmla="*/ 27432 h 27432"/>
              <a:gd name="connsiteX13" fmla="*/ 2918765 w 5212080"/>
              <a:gd name="connsiteY13" fmla="*/ 27432 h 27432"/>
              <a:gd name="connsiteX14" fmla="*/ 2423617 w 5212080"/>
              <a:gd name="connsiteY14" fmla="*/ 27432 h 27432"/>
              <a:gd name="connsiteX15" fmla="*/ 1772107 w 5212080"/>
              <a:gd name="connsiteY15" fmla="*/ 27432 h 27432"/>
              <a:gd name="connsiteX16" fmla="*/ 1120597 w 5212080"/>
              <a:gd name="connsiteY16" fmla="*/ 27432 h 27432"/>
              <a:gd name="connsiteX17" fmla="*/ 0 w 5212080"/>
              <a:gd name="connsiteY17" fmla="*/ 27432 h 27432"/>
              <a:gd name="connsiteX18" fmla="*/ 0 w 5212080"/>
              <a:gd name="connsiteY18"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12080" h="27432" fill="none" extrusionOk="0">
                <a:moveTo>
                  <a:pt x="0" y="0"/>
                </a:moveTo>
                <a:cubicBezTo>
                  <a:pt x="128838" y="-11329"/>
                  <a:pt x="306779" y="5198"/>
                  <a:pt x="599389" y="0"/>
                </a:cubicBezTo>
                <a:cubicBezTo>
                  <a:pt x="891999" y="-5198"/>
                  <a:pt x="916635" y="-24425"/>
                  <a:pt x="1198778" y="0"/>
                </a:cubicBezTo>
                <a:cubicBezTo>
                  <a:pt x="1480921" y="24425"/>
                  <a:pt x="1761605" y="-17440"/>
                  <a:pt x="1954530" y="0"/>
                </a:cubicBezTo>
                <a:cubicBezTo>
                  <a:pt x="2147455" y="17440"/>
                  <a:pt x="2239112" y="-16223"/>
                  <a:pt x="2501798" y="0"/>
                </a:cubicBezTo>
                <a:cubicBezTo>
                  <a:pt x="2764484" y="16223"/>
                  <a:pt x="2838074" y="12987"/>
                  <a:pt x="3049067" y="0"/>
                </a:cubicBezTo>
                <a:cubicBezTo>
                  <a:pt x="3260060" y="-12987"/>
                  <a:pt x="3470388" y="-15138"/>
                  <a:pt x="3700577" y="0"/>
                </a:cubicBezTo>
                <a:cubicBezTo>
                  <a:pt x="3930766" y="15138"/>
                  <a:pt x="4052672" y="-14938"/>
                  <a:pt x="4247845" y="0"/>
                </a:cubicBezTo>
                <a:cubicBezTo>
                  <a:pt x="4443018" y="14938"/>
                  <a:pt x="4730158" y="-1623"/>
                  <a:pt x="5212080" y="0"/>
                </a:cubicBezTo>
                <a:cubicBezTo>
                  <a:pt x="5212790" y="9050"/>
                  <a:pt x="5211442" y="21151"/>
                  <a:pt x="5212080" y="27432"/>
                </a:cubicBezTo>
                <a:cubicBezTo>
                  <a:pt x="4991075" y="27722"/>
                  <a:pt x="4932008" y="37429"/>
                  <a:pt x="4664812" y="27432"/>
                </a:cubicBezTo>
                <a:cubicBezTo>
                  <a:pt x="4397616" y="17435"/>
                  <a:pt x="4374940" y="47585"/>
                  <a:pt x="4117543" y="27432"/>
                </a:cubicBezTo>
                <a:cubicBezTo>
                  <a:pt x="3860146" y="7279"/>
                  <a:pt x="3773367" y="36569"/>
                  <a:pt x="3466033" y="27432"/>
                </a:cubicBezTo>
                <a:cubicBezTo>
                  <a:pt x="3158699" y="18296"/>
                  <a:pt x="3137854" y="54523"/>
                  <a:pt x="2918765" y="27432"/>
                </a:cubicBezTo>
                <a:cubicBezTo>
                  <a:pt x="2699676" y="341"/>
                  <a:pt x="2536311" y="13149"/>
                  <a:pt x="2423617" y="27432"/>
                </a:cubicBezTo>
                <a:cubicBezTo>
                  <a:pt x="2310923" y="41715"/>
                  <a:pt x="2021228" y="23141"/>
                  <a:pt x="1772107" y="27432"/>
                </a:cubicBezTo>
                <a:cubicBezTo>
                  <a:pt x="1522986" y="31724"/>
                  <a:pt x="1317107" y="20364"/>
                  <a:pt x="1120597" y="27432"/>
                </a:cubicBezTo>
                <a:cubicBezTo>
                  <a:pt x="924087" y="34501"/>
                  <a:pt x="454536" y="8495"/>
                  <a:pt x="0" y="27432"/>
                </a:cubicBezTo>
                <a:cubicBezTo>
                  <a:pt x="-1228" y="21145"/>
                  <a:pt x="-815" y="8816"/>
                  <a:pt x="0" y="0"/>
                </a:cubicBezTo>
                <a:close/>
              </a:path>
              <a:path w="5212080" h="27432" stroke="0" extrusionOk="0">
                <a:moveTo>
                  <a:pt x="0" y="0"/>
                </a:moveTo>
                <a:cubicBezTo>
                  <a:pt x="233695" y="-764"/>
                  <a:pt x="364103" y="24957"/>
                  <a:pt x="547268" y="0"/>
                </a:cubicBezTo>
                <a:cubicBezTo>
                  <a:pt x="730433" y="-24957"/>
                  <a:pt x="937737" y="-21107"/>
                  <a:pt x="1303020" y="0"/>
                </a:cubicBezTo>
                <a:cubicBezTo>
                  <a:pt x="1668303" y="21107"/>
                  <a:pt x="1620404" y="13071"/>
                  <a:pt x="1798168" y="0"/>
                </a:cubicBezTo>
                <a:cubicBezTo>
                  <a:pt x="1975932" y="-13071"/>
                  <a:pt x="2090998" y="4232"/>
                  <a:pt x="2293315" y="0"/>
                </a:cubicBezTo>
                <a:cubicBezTo>
                  <a:pt x="2495632" y="-4232"/>
                  <a:pt x="2738710" y="-17332"/>
                  <a:pt x="2944825" y="0"/>
                </a:cubicBezTo>
                <a:cubicBezTo>
                  <a:pt x="3150940" y="17332"/>
                  <a:pt x="3308101" y="26665"/>
                  <a:pt x="3544214" y="0"/>
                </a:cubicBezTo>
                <a:cubicBezTo>
                  <a:pt x="3780327" y="-26665"/>
                  <a:pt x="4028425" y="-24303"/>
                  <a:pt x="4247845" y="0"/>
                </a:cubicBezTo>
                <a:cubicBezTo>
                  <a:pt x="4467265" y="24303"/>
                  <a:pt x="4779418" y="33057"/>
                  <a:pt x="5212080" y="0"/>
                </a:cubicBezTo>
                <a:cubicBezTo>
                  <a:pt x="5212137" y="6776"/>
                  <a:pt x="5210915" y="20935"/>
                  <a:pt x="5212080" y="27432"/>
                </a:cubicBezTo>
                <a:cubicBezTo>
                  <a:pt x="4921467" y="60248"/>
                  <a:pt x="4631077" y="62273"/>
                  <a:pt x="4456328" y="27432"/>
                </a:cubicBezTo>
                <a:cubicBezTo>
                  <a:pt x="4281579" y="-7409"/>
                  <a:pt x="4048724" y="47667"/>
                  <a:pt x="3856939" y="27432"/>
                </a:cubicBezTo>
                <a:cubicBezTo>
                  <a:pt x="3665154" y="7197"/>
                  <a:pt x="3498754" y="15866"/>
                  <a:pt x="3257550" y="27432"/>
                </a:cubicBezTo>
                <a:cubicBezTo>
                  <a:pt x="3016346" y="38998"/>
                  <a:pt x="2854089" y="39360"/>
                  <a:pt x="2710282" y="27432"/>
                </a:cubicBezTo>
                <a:cubicBezTo>
                  <a:pt x="2566475" y="15504"/>
                  <a:pt x="2336282" y="56792"/>
                  <a:pt x="2110892" y="27432"/>
                </a:cubicBezTo>
                <a:cubicBezTo>
                  <a:pt x="1885502" y="-1928"/>
                  <a:pt x="1825148" y="42061"/>
                  <a:pt x="1615745" y="27432"/>
                </a:cubicBezTo>
                <a:cubicBezTo>
                  <a:pt x="1406342" y="12803"/>
                  <a:pt x="1193655" y="44031"/>
                  <a:pt x="1016356" y="27432"/>
                </a:cubicBezTo>
                <a:cubicBezTo>
                  <a:pt x="839057" y="10833"/>
                  <a:pt x="292902" y="7819"/>
                  <a:pt x="0" y="27432"/>
                </a:cubicBezTo>
                <a:cubicBezTo>
                  <a:pt x="-234" y="21031"/>
                  <a:pt x="-921" y="6323"/>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2BDD2D8-41E3-D34A-1E8A-8613C3B2F407}"/>
              </a:ext>
            </a:extLst>
          </p:cNvPr>
          <p:cNvSpPr txBox="1"/>
          <p:nvPr/>
        </p:nvSpPr>
        <p:spPr>
          <a:xfrm>
            <a:off x="960120" y="4309348"/>
            <a:ext cx="6365383" cy="4981002"/>
          </a:xfrm>
          <a:prstGeom prst="rect">
            <a:avLst/>
          </a:prstGeom>
        </p:spPr>
        <p:txBody>
          <a:bodyPr vert="horz" lIns="91440" tIns="45720" rIns="91440" bIns="45720" rtlCol="0">
            <a:normAutofit/>
          </a:bodyPr>
          <a:lstStyle/>
          <a:p>
            <a:pPr marL="342900" indent="-228600">
              <a:lnSpc>
                <a:spcPct val="90000"/>
              </a:lnSpc>
              <a:spcAft>
                <a:spcPts val="600"/>
              </a:spcAft>
              <a:buFont typeface="Arial" panose="020B0604020202020204" pitchFamily="34" charset="0"/>
              <a:buChar char="•"/>
            </a:pPr>
            <a:r>
              <a:rPr lang="en-US" sz="3300" dirty="0">
                <a:solidFill>
                  <a:schemeClr val="bg1"/>
                </a:solidFill>
              </a:rPr>
              <a:t>Tracking GPS location</a:t>
            </a:r>
          </a:p>
          <a:p>
            <a:pPr marL="342900" indent="-228600">
              <a:lnSpc>
                <a:spcPct val="90000"/>
              </a:lnSpc>
              <a:spcAft>
                <a:spcPts val="600"/>
              </a:spcAft>
              <a:buFont typeface="Arial" panose="020B0604020202020204" pitchFamily="34" charset="0"/>
              <a:buChar char="•"/>
            </a:pPr>
            <a:r>
              <a:rPr lang="en-US" sz="3300" dirty="0">
                <a:solidFill>
                  <a:schemeClr val="bg1"/>
                </a:solidFill>
              </a:rPr>
              <a:t>Event handling when the alarm button is pressed</a:t>
            </a:r>
          </a:p>
          <a:p>
            <a:pPr marL="342900" indent="-228600">
              <a:lnSpc>
                <a:spcPct val="90000"/>
              </a:lnSpc>
              <a:spcAft>
                <a:spcPts val="600"/>
              </a:spcAft>
              <a:buFont typeface="Arial" panose="020B0604020202020204" pitchFamily="34" charset="0"/>
              <a:buChar char="•"/>
            </a:pPr>
            <a:r>
              <a:rPr lang="en-US" sz="3300" dirty="0">
                <a:solidFill>
                  <a:schemeClr val="bg1"/>
                </a:solidFill>
              </a:rPr>
              <a:t>Counting people in crowded places</a:t>
            </a:r>
          </a:p>
          <a:p>
            <a:pPr marL="342900" indent="-228600">
              <a:lnSpc>
                <a:spcPct val="90000"/>
              </a:lnSpc>
              <a:spcAft>
                <a:spcPts val="600"/>
              </a:spcAft>
              <a:buFont typeface="Arial" panose="020B0604020202020204" pitchFamily="34" charset="0"/>
              <a:buChar char="•"/>
            </a:pPr>
            <a:r>
              <a:rPr lang="en-US" sz="3300" dirty="0">
                <a:solidFill>
                  <a:schemeClr val="bg1"/>
                </a:solidFill>
              </a:rPr>
              <a:t>Monitoring health parameters</a:t>
            </a:r>
          </a:p>
        </p:txBody>
      </p:sp>
      <p:pic>
        <p:nvPicPr>
          <p:cNvPr id="6" name="Рисунок 5" descr="Изображение выглядит как Электронное устройство, дизайн">
            <a:extLst>
              <a:ext uri="{FF2B5EF4-FFF2-40B4-BE49-F238E27FC236}">
                <a16:creationId xmlns:a16="http://schemas.microsoft.com/office/drawing/2014/main" id="{715C6733-B181-1F85-D253-6F3E3C9FA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0150" y="-24698"/>
            <a:ext cx="10377850" cy="10336395"/>
          </a:xfrm>
          <a:prstGeom prst="rect">
            <a:avLst/>
          </a:prstGeom>
        </p:spPr>
      </p:pic>
    </p:spTree>
    <p:extLst>
      <p:ext uri="{BB962C8B-B14F-4D97-AF65-F5344CB8AC3E}">
        <p14:creationId xmlns:p14="http://schemas.microsoft.com/office/powerpoint/2010/main" val="1392515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45D4"/>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1271009454"/>
              </p:ext>
            </p:extLst>
          </p:nvPr>
        </p:nvGraphicFramePr>
        <p:xfrm>
          <a:off x="782951" y="1860586"/>
          <a:ext cx="16967845" cy="8188418"/>
        </p:xfrm>
        <a:graphic>
          <a:graphicData uri="http://schemas.openxmlformats.org/drawingml/2006/table">
            <a:tbl>
              <a:tblPr/>
              <a:tblGrid>
                <a:gridCol w="4006967">
                  <a:extLst>
                    <a:ext uri="{9D8B030D-6E8A-4147-A177-3AD203B41FA5}">
                      <a16:colId xmlns:a16="http://schemas.microsoft.com/office/drawing/2014/main" val="20000"/>
                    </a:ext>
                  </a:extLst>
                </a:gridCol>
                <a:gridCol w="12960878">
                  <a:extLst>
                    <a:ext uri="{9D8B030D-6E8A-4147-A177-3AD203B41FA5}">
                      <a16:colId xmlns:a16="http://schemas.microsoft.com/office/drawing/2014/main" val="20001"/>
                    </a:ext>
                  </a:extLst>
                </a:gridCol>
              </a:tblGrid>
              <a:tr h="1198573">
                <a:tc>
                  <a:txBody>
                    <a:bodyPr/>
                    <a:lstStyle/>
                    <a:p>
                      <a:pPr algn="ctr">
                        <a:lnSpc>
                          <a:spcPts val="4620"/>
                        </a:lnSpc>
                        <a:defRPr/>
                      </a:pPr>
                      <a:r>
                        <a:rPr lang="en-US" sz="3300" dirty="0">
                          <a:solidFill>
                            <a:srgbClr val="FFFFFF"/>
                          </a:solidFill>
                          <a:latin typeface="Open Sans Bold"/>
                          <a:ea typeface="Open Sans Bold"/>
                          <a:cs typeface="Open Sans Bold"/>
                          <a:sym typeface="Open Sans Bold"/>
                        </a:rPr>
                        <a:t>Name</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179"/>
                        </a:lnSpc>
                        <a:defRPr/>
                      </a:pPr>
                      <a:r>
                        <a:rPr lang="en-US" sz="3699">
                          <a:solidFill>
                            <a:srgbClr val="FFFFFF"/>
                          </a:solidFill>
                          <a:latin typeface="Open Sans Bold"/>
                          <a:ea typeface="Open Sans Bold"/>
                          <a:cs typeface="Open Sans Bold"/>
                          <a:sym typeface="Open Sans Bold"/>
                        </a:rPr>
                        <a:t>Description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569418">
                <a:tc>
                  <a:txBody>
                    <a:bodyPr/>
                    <a:lstStyle/>
                    <a:p>
                      <a:pPr algn="ctr">
                        <a:lnSpc>
                          <a:spcPts val="4059"/>
                        </a:lnSpc>
                        <a:defRPr/>
                      </a:pPr>
                      <a:r>
                        <a:rPr lang="en-US" sz="2899">
                          <a:solidFill>
                            <a:srgbClr val="FFFFFF"/>
                          </a:solidFill>
                          <a:latin typeface="Open Sans"/>
                          <a:ea typeface="Open Sans"/>
                          <a:cs typeface="Open Sans"/>
                          <a:sym typeface="Open Sans"/>
                        </a:rPr>
                        <a:t>Durability and comfort of bracelet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059"/>
                        </a:lnSpc>
                        <a:defRPr/>
                      </a:pPr>
                      <a:r>
                        <a:rPr lang="en-US" sz="2899">
                          <a:solidFill>
                            <a:srgbClr val="FFFFFF"/>
                          </a:solidFill>
                          <a:latin typeface="Open Sans"/>
                          <a:ea typeface="Open Sans"/>
                          <a:cs typeface="Open Sans"/>
                          <a:sym typeface="Open Sans"/>
                        </a:rPr>
                        <a:t>The bracelet has to be made from hypoallergenic, lightweight and durable materials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035567">
                <a:tc>
                  <a:txBody>
                    <a:bodyPr/>
                    <a:lstStyle/>
                    <a:p>
                      <a:pPr algn="ctr">
                        <a:lnSpc>
                          <a:spcPts val="4059"/>
                        </a:lnSpc>
                        <a:defRPr/>
                      </a:pPr>
                      <a:r>
                        <a:rPr lang="en-US" sz="2899">
                          <a:solidFill>
                            <a:srgbClr val="FFFFFF"/>
                          </a:solidFill>
                          <a:latin typeface="Open Sans"/>
                          <a:ea typeface="Open Sans"/>
                          <a:cs typeface="Open Sans"/>
                          <a:sym typeface="Open Sans"/>
                        </a:rPr>
                        <a:t>Adjustability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059"/>
                        </a:lnSpc>
                        <a:defRPr/>
                      </a:pPr>
                      <a:r>
                        <a:rPr lang="en-US" sz="2899">
                          <a:solidFill>
                            <a:srgbClr val="FFFFFF"/>
                          </a:solidFill>
                          <a:latin typeface="Open Sans"/>
                          <a:ea typeface="Open Sans"/>
                          <a:cs typeface="Open Sans"/>
                          <a:sym typeface="Open Sans"/>
                        </a:rPr>
                        <a:t>The bracelet should fit vatious wrist sizes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553351">
                <a:tc>
                  <a:txBody>
                    <a:bodyPr/>
                    <a:lstStyle/>
                    <a:p>
                      <a:pPr algn="ctr">
                        <a:lnSpc>
                          <a:spcPts val="4059"/>
                        </a:lnSpc>
                        <a:defRPr/>
                      </a:pPr>
                      <a:r>
                        <a:rPr lang="en-US" sz="2899">
                          <a:solidFill>
                            <a:srgbClr val="FFFFFF"/>
                          </a:solidFill>
                          <a:latin typeface="Open Sans"/>
                          <a:ea typeface="Open Sans"/>
                          <a:cs typeface="Open Sans"/>
                          <a:sym typeface="Open Sans"/>
                        </a:rPr>
                        <a:t>Wireless technologies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919"/>
                        </a:lnSpc>
                        <a:defRPr/>
                      </a:pPr>
                      <a:r>
                        <a:rPr lang="en-US" sz="2799" dirty="0">
                          <a:solidFill>
                            <a:srgbClr val="FFFFFF"/>
                          </a:solidFill>
                          <a:latin typeface="Open Sans"/>
                          <a:ea typeface="Open Sans"/>
                          <a:cs typeface="Open Sans"/>
                          <a:sym typeface="Open Sans"/>
                        </a:rPr>
                        <a:t>The bracelet should be equipped by Bluetooth, GPS, Wi-Fi</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1281246">
                <a:tc>
                  <a:txBody>
                    <a:bodyPr/>
                    <a:lstStyle/>
                    <a:p>
                      <a:pPr algn="ctr">
                        <a:lnSpc>
                          <a:spcPts val="4059"/>
                        </a:lnSpc>
                        <a:defRPr/>
                      </a:pPr>
                      <a:r>
                        <a:rPr lang="en-US" sz="2899">
                          <a:solidFill>
                            <a:srgbClr val="FFFFFF"/>
                          </a:solidFill>
                          <a:latin typeface="Open Sans"/>
                          <a:ea typeface="Open Sans"/>
                          <a:cs typeface="Open Sans"/>
                          <a:sym typeface="Open Sans"/>
                        </a:rPr>
                        <a:t>Necessary sensors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059"/>
                        </a:lnSpc>
                        <a:defRPr/>
                      </a:pPr>
                      <a:r>
                        <a:rPr lang="en-US" sz="2899">
                          <a:solidFill>
                            <a:srgbClr val="FFFFFF"/>
                          </a:solidFill>
                          <a:latin typeface="Open Sans"/>
                          <a:ea typeface="Open Sans"/>
                          <a:cs typeface="Open Sans"/>
                          <a:sym typeface="Open Sans"/>
                        </a:rPr>
                        <a:t>The bracelet should be equipped by Heartrate and Saturation sensors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r h="1550263">
                <a:tc>
                  <a:txBody>
                    <a:bodyPr/>
                    <a:lstStyle/>
                    <a:p>
                      <a:pPr algn="ctr">
                        <a:lnSpc>
                          <a:spcPts val="4059"/>
                        </a:lnSpc>
                        <a:defRPr/>
                      </a:pPr>
                      <a:r>
                        <a:rPr lang="en-US" sz="2899">
                          <a:solidFill>
                            <a:srgbClr val="FFFFFF"/>
                          </a:solidFill>
                          <a:latin typeface="Open Sans"/>
                          <a:ea typeface="Open Sans"/>
                          <a:cs typeface="Open Sans"/>
                          <a:sym typeface="Open Sans"/>
                        </a:rPr>
                        <a:t>Display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059"/>
                        </a:lnSpc>
                        <a:defRPr/>
                      </a:pPr>
                      <a:r>
                        <a:rPr lang="en-US" sz="2899" dirty="0">
                          <a:solidFill>
                            <a:srgbClr val="FFFFFF"/>
                          </a:solidFill>
                          <a:latin typeface="Open Sans"/>
                          <a:ea typeface="Open Sans"/>
                          <a:cs typeface="Open Sans"/>
                          <a:sym typeface="Open Sans"/>
                        </a:rPr>
                        <a:t>The bracelet’s screen should be bright and clear such as OLED or AMOLED with responsive touchscreen</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 name="TextBox 3"/>
          <p:cNvSpPr txBox="1"/>
          <p:nvPr/>
        </p:nvSpPr>
        <p:spPr>
          <a:xfrm>
            <a:off x="537203" y="812836"/>
            <a:ext cx="17213594" cy="1047750"/>
          </a:xfrm>
          <a:prstGeom prst="rect">
            <a:avLst/>
          </a:prstGeom>
        </p:spPr>
        <p:txBody>
          <a:bodyPr lIns="0" tIns="0" rIns="0" bIns="0" rtlCol="0" anchor="t">
            <a:spAutoFit/>
          </a:bodyPr>
          <a:lstStyle/>
          <a:p>
            <a:pPr algn="ctr">
              <a:lnSpc>
                <a:spcPts val="8186"/>
              </a:lnSpc>
            </a:pPr>
            <a:r>
              <a:rPr lang="en-US" sz="6821">
                <a:solidFill>
                  <a:srgbClr val="FFFFFF"/>
                </a:solidFill>
                <a:latin typeface="Open Sans"/>
                <a:ea typeface="Open Sans"/>
                <a:cs typeface="Open Sans"/>
                <a:sym typeface="Open Sans"/>
              </a:rPr>
              <a:t>General Requirements from stakeholders</a:t>
            </a:r>
          </a:p>
        </p:txBody>
      </p:sp>
      <p:sp>
        <p:nvSpPr>
          <p:cNvPr id="4" name="TextBox 4"/>
          <p:cNvSpPr txBox="1"/>
          <p:nvPr/>
        </p:nvSpPr>
        <p:spPr>
          <a:xfrm>
            <a:off x="537203" y="4150122"/>
            <a:ext cx="17213594" cy="404399"/>
          </a:xfrm>
          <a:prstGeom prst="rect">
            <a:avLst/>
          </a:prstGeom>
        </p:spPr>
        <p:txBody>
          <a:bodyPr lIns="0" tIns="0" rIns="0" bIns="0" rtlCol="0" anchor="t">
            <a:spAutoFit/>
          </a:bodyPr>
          <a:lstStyle/>
          <a:p>
            <a:pPr algn="l">
              <a:lnSpc>
                <a:spcPts val="3421"/>
              </a:lnSpc>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E45D4"/>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2175859"/>
          <a:ext cx="16230600" cy="5895975"/>
        </p:xfrm>
        <a:graphic>
          <a:graphicData uri="http://schemas.openxmlformats.org/drawingml/2006/table">
            <a:tbl>
              <a:tblPr/>
              <a:tblGrid>
                <a:gridCol w="6131364">
                  <a:extLst>
                    <a:ext uri="{9D8B030D-6E8A-4147-A177-3AD203B41FA5}">
                      <a16:colId xmlns:a16="http://schemas.microsoft.com/office/drawing/2014/main" val="20000"/>
                    </a:ext>
                  </a:extLst>
                </a:gridCol>
                <a:gridCol w="10099236">
                  <a:extLst>
                    <a:ext uri="{9D8B030D-6E8A-4147-A177-3AD203B41FA5}">
                      <a16:colId xmlns:a16="http://schemas.microsoft.com/office/drawing/2014/main" val="20001"/>
                    </a:ext>
                  </a:extLst>
                </a:gridCol>
              </a:tblGrid>
              <a:tr h="1217543">
                <a:tc>
                  <a:txBody>
                    <a:bodyPr/>
                    <a:lstStyle/>
                    <a:p>
                      <a:pPr algn="ctr">
                        <a:lnSpc>
                          <a:spcPts val="4760"/>
                        </a:lnSpc>
                        <a:defRPr/>
                      </a:pPr>
                      <a:r>
                        <a:rPr lang="en-US" sz="3400">
                          <a:solidFill>
                            <a:srgbClr val="FFFFFF"/>
                          </a:solidFill>
                          <a:latin typeface="Open Sans Bold"/>
                          <a:ea typeface="Open Sans Bold"/>
                          <a:cs typeface="Open Sans Bold"/>
                          <a:sym typeface="Open Sans Bold"/>
                        </a:rPr>
                        <a:t>Name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5319"/>
                        </a:lnSpc>
                        <a:defRPr/>
                      </a:pPr>
                      <a:r>
                        <a:rPr lang="en-US" sz="3799">
                          <a:solidFill>
                            <a:srgbClr val="FFFFFF"/>
                          </a:solidFill>
                          <a:latin typeface="Open Sans Bold"/>
                          <a:ea typeface="Open Sans Bold"/>
                          <a:cs typeface="Open Sans Bold"/>
                          <a:sym typeface="Open Sans Bold"/>
                        </a:rPr>
                        <a:t>Description</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572260">
                <a:tc>
                  <a:txBody>
                    <a:bodyPr/>
                    <a:lstStyle/>
                    <a:p>
                      <a:pPr algn="ctr">
                        <a:lnSpc>
                          <a:spcPts val="4199"/>
                        </a:lnSpc>
                        <a:defRPr/>
                      </a:pPr>
                      <a:r>
                        <a:rPr lang="en-US" sz="2999">
                          <a:solidFill>
                            <a:srgbClr val="FFFFFF"/>
                          </a:solidFill>
                          <a:latin typeface="Open Sans"/>
                          <a:ea typeface="Open Sans"/>
                          <a:cs typeface="Open Sans"/>
                          <a:sym typeface="Open Sans"/>
                        </a:rPr>
                        <a:t>Durability and water persistence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059"/>
                        </a:lnSpc>
                        <a:defRPr/>
                      </a:pPr>
                      <a:r>
                        <a:rPr lang="en-US" sz="2899" dirty="0">
                          <a:solidFill>
                            <a:srgbClr val="FFFFFF"/>
                          </a:solidFill>
                          <a:latin typeface="Open Sans"/>
                          <a:ea typeface="Open Sans"/>
                          <a:cs typeface="Open Sans"/>
                          <a:sym typeface="Open Sans"/>
                        </a:rPr>
                        <a:t> The bracelet is worn on the arm and therefore should be used in withstand various conditions</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553086">
                <a:tc>
                  <a:txBody>
                    <a:bodyPr/>
                    <a:lstStyle/>
                    <a:p>
                      <a:pPr algn="ctr">
                        <a:lnSpc>
                          <a:spcPts val="4199"/>
                        </a:lnSpc>
                        <a:defRPr/>
                      </a:pPr>
                      <a:r>
                        <a:rPr lang="en-US" sz="2999">
                          <a:solidFill>
                            <a:srgbClr val="FFFFFF"/>
                          </a:solidFill>
                          <a:latin typeface="Open Sans"/>
                          <a:ea typeface="Open Sans"/>
                          <a:cs typeface="Open Sans"/>
                          <a:sym typeface="Open Sans"/>
                        </a:rPr>
                        <a:t>Crowd management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059"/>
                        </a:lnSpc>
                        <a:defRPr/>
                      </a:pPr>
                      <a:r>
                        <a:rPr lang="en-US" sz="2899">
                          <a:solidFill>
                            <a:srgbClr val="FFFFFF"/>
                          </a:solidFill>
                          <a:latin typeface="Open Sans"/>
                          <a:ea typeface="Open Sans"/>
                          <a:cs typeface="Open Sans"/>
                          <a:sym typeface="Open Sans"/>
                        </a:rPr>
                        <a:t>The bracelet has to provide real-time tracking of the people and emergency alerts</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553086">
                <a:tc>
                  <a:txBody>
                    <a:bodyPr/>
                    <a:lstStyle/>
                    <a:p>
                      <a:pPr algn="ctr">
                        <a:lnSpc>
                          <a:spcPts val="4199"/>
                        </a:lnSpc>
                        <a:defRPr/>
                      </a:pPr>
                      <a:r>
                        <a:rPr lang="en-US" sz="2999">
                          <a:solidFill>
                            <a:srgbClr val="FFFFFF"/>
                          </a:solidFill>
                          <a:latin typeface="Open Sans"/>
                          <a:ea typeface="Open Sans"/>
                          <a:cs typeface="Open Sans"/>
                          <a:sym typeface="Open Sans"/>
                        </a:rPr>
                        <a:t>Intuitive interface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4059"/>
                        </a:lnSpc>
                        <a:defRPr/>
                      </a:pPr>
                      <a:r>
                        <a:rPr lang="en-US" sz="2899" dirty="0">
                          <a:solidFill>
                            <a:srgbClr val="FFFFFF"/>
                          </a:solidFill>
                          <a:latin typeface="Open Sans"/>
                          <a:ea typeface="Open Sans"/>
                          <a:cs typeface="Open Sans"/>
                          <a:sym typeface="Open Sans"/>
                        </a:rPr>
                        <a:t>The bracelet should be intuitively understandable with multilingual support</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3"/>
          <p:cNvSpPr txBox="1"/>
          <p:nvPr/>
        </p:nvSpPr>
        <p:spPr>
          <a:xfrm>
            <a:off x="537203" y="812836"/>
            <a:ext cx="17213594" cy="1047750"/>
          </a:xfrm>
          <a:prstGeom prst="rect">
            <a:avLst/>
          </a:prstGeom>
        </p:spPr>
        <p:txBody>
          <a:bodyPr lIns="0" tIns="0" rIns="0" bIns="0" rtlCol="0" anchor="t">
            <a:spAutoFit/>
          </a:bodyPr>
          <a:lstStyle/>
          <a:p>
            <a:pPr algn="ctr">
              <a:lnSpc>
                <a:spcPts val="8186"/>
              </a:lnSpc>
            </a:pPr>
            <a:r>
              <a:rPr lang="en-US" sz="6821">
                <a:solidFill>
                  <a:srgbClr val="FFFFFF"/>
                </a:solidFill>
                <a:latin typeface="Open Sans"/>
                <a:ea typeface="Open Sans"/>
                <a:cs typeface="Open Sans"/>
                <a:sym typeface="Open Sans"/>
              </a:rPr>
              <a:t>General Requirements from stakeholders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E45D4"/>
        </a:solidFill>
        <a:effectLst/>
      </p:bgPr>
    </p:bg>
    <p:spTree>
      <p:nvGrpSpPr>
        <p:cNvPr id="1" name=""/>
        <p:cNvGrpSpPr/>
        <p:nvPr/>
      </p:nvGrpSpPr>
      <p:grpSpPr>
        <a:xfrm>
          <a:off x="0" y="0"/>
          <a:ext cx="0" cy="0"/>
          <a:chOff x="0" y="0"/>
          <a:chExt cx="0" cy="0"/>
        </a:xfrm>
      </p:grpSpPr>
      <p:grpSp>
        <p:nvGrpSpPr>
          <p:cNvPr id="2" name="Group 2"/>
          <p:cNvGrpSpPr/>
          <p:nvPr/>
        </p:nvGrpSpPr>
        <p:grpSpPr>
          <a:xfrm>
            <a:off x="11442534" y="2082100"/>
            <a:ext cx="5325085" cy="6998853"/>
            <a:chOff x="0" y="0"/>
            <a:chExt cx="7100114" cy="9331804"/>
          </a:xfrm>
        </p:grpSpPr>
        <p:sp>
          <p:nvSpPr>
            <p:cNvPr id="3" name="Freeform 3"/>
            <p:cNvSpPr/>
            <p:nvPr/>
          </p:nvSpPr>
          <p:spPr>
            <a:xfrm>
              <a:off x="0" y="5161799"/>
              <a:ext cx="6929012" cy="4170005"/>
            </a:xfrm>
            <a:custGeom>
              <a:avLst/>
              <a:gdLst/>
              <a:ahLst/>
              <a:cxnLst/>
              <a:rect l="l" t="t" r="r" b="b"/>
              <a:pathLst>
                <a:path w="6929012" h="4170005">
                  <a:moveTo>
                    <a:pt x="0" y="0"/>
                  </a:moveTo>
                  <a:lnTo>
                    <a:pt x="6929012" y="0"/>
                  </a:lnTo>
                  <a:lnTo>
                    <a:pt x="6929012" y="4170005"/>
                  </a:lnTo>
                  <a:lnTo>
                    <a:pt x="0" y="41700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ru-RU"/>
            </a:p>
          </p:txBody>
        </p:sp>
        <p:sp>
          <p:nvSpPr>
            <p:cNvPr id="4" name="Freeform 4"/>
            <p:cNvSpPr/>
            <p:nvPr/>
          </p:nvSpPr>
          <p:spPr>
            <a:xfrm>
              <a:off x="2435115" y="0"/>
              <a:ext cx="4664998" cy="6212468"/>
            </a:xfrm>
            <a:custGeom>
              <a:avLst/>
              <a:gdLst/>
              <a:ahLst/>
              <a:cxnLst/>
              <a:rect l="l" t="t" r="r" b="b"/>
              <a:pathLst>
                <a:path w="4664998" h="6212468">
                  <a:moveTo>
                    <a:pt x="0" y="0"/>
                  </a:moveTo>
                  <a:lnTo>
                    <a:pt x="4664999" y="0"/>
                  </a:lnTo>
                  <a:lnTo>
                    <a:pt x="4664999" y="6212468"/>
                  </a:lnTo>
                  <a:lnTo>
                    <a:pt x="0" y="62124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ru-RU"/>
            </a:p>
          </p:txBody>
        </p:sp>
      </p:grpSp>
      <p:sp>
        <p:nvSpPr>
          <p:cNvPr id="5" name="TextBox 5"/>
          <p:cNvSpPr txBox="1"/>
          <p:nvPr/>
        </p:nvSpPr>
        <p:spPr>
          <a:xfrm>
            <a:off x="1028700" y="548298"/>
            <a:ext cx="15287327" cy="1206549"/>
          </a:xfrm>
          <a:prstGeom prst="rect">
            <a:avLst/>
          </a:prstGeom>
        </p:spPr>
        <p:txBody>
          <a:bodyPr lIns="0" tIns="0" rIns="0" bIns="0" rtlCol="0" anchor="t">
            <a:spAutoFit/>
          </a:bodyPr>
          <a:lstStyle/>
          <a:p>
            <a:pPr algn="l">
              <a:lnSpc>
                <a:spcPts val="9575"/>
              </a:lnSpc>
            </a:pPr>
            <a:r>
              <a:rPr lang="en-US" sz="7979">
                <a:solidFill>
                  <a:srgbClr val="FFFFFF"/>
                </a:solidFill>
                <a:latin typeface="Open Sans"/>
                <a:ea typeface="Open Sans"/>
                <a:cs typeface="Open Sans"/>
                <a:sym typeface="Open Sans"/>
              </a:rPr>
              <a:t>The key parameters to monitor</a:t>
            </a:r>
          </a:p>
        </p:txBody>
      </p:sp>
      <p:sp>
        <p:nvSpPr>
          <p:cNvPr id="6" name="TextBox 6"/>
          <p:cNvSpPr txBox="1"/>
          <p:nvPr/>
        </p:nvSpPr>
        <p:spPr>
          <a:xfrm>
            <a:off x="1028700" y="3732471"/>
            <a:ext cx="15287327" cy="511973"/>
          </a:xfrm>
          <a:prstGeom prst="rect">
            <a:avLst/>
          </a:prstGeom>
        </p:spPr>
        <p:txBody>
          <a:bodyPr lIns="0" tIns="0" rIns="0" bIns="0" rtlCol="0" anchor="t">
            <a:spAutoFit/>
          </a:bodyPr>
          <a:lstStyle/>
          <a:p>
            <a:pPr algn="l">
              <a:lnSpc>
                <a:spcPts val="4331"/>
              </a:lnSpc>
            </a:pPr>
            <a:endParaRPr/>
          </a:p>
        </p:txBody>
      </p:sp>
      <p:grpSp>
        <p:nvGrpSpPr>
          <p:cNvPr id="7" name="Group 7"/>
          <p:cNvGrpSpPr/>
          <p:nvPr/>
        </p:nvGrpSpPr>
        <p:grpSpPr>
          <a:xfrm>
            <a:off x="1565168" y="2816704"/>
            <a:ext cx="5417891" cy="1468136"/>
            <a:chOff x="0" y="0"/>
            <a:chExt cx="7223855" cy="1957514"/>
          </a:xfrm>
        </p:grpSpPr>
        <p:sp>
          <p:nvSpPr>
            <p:cNvPr id="8" name="TextBox 8"/>
            <p:cNvSpPr txBox="1"/>
            <p:nvPr/>
          </p:nvSpPr>
          <p:spPr>
            <a:xfrm>
              <a:off x="0" y="0"/>
              <a:ext cx="7223855" cy="723900"/>
            </a:xfrm>
            <a:prstGeom prst="rect">
              <a:avLst/>
            </a:prstGeom>
          </p:spPr>
          <p:txBody>
            <a:bodyPr lIns="0" tIns="0" rIns="0" bIns="0" rtlCol="0" anchor="t">
              <a:spAutoFit/>
            </a:bodyPr>
            <a:lstStyle/>
            <a:p>
              <a:pPr marL="0" lvl="0" indent="0" algn="l">
                <a:lnSpc>
                  <a:spcPts val="4320"/>
                </a:lnSpc>
                <a:spcBef>
                  <a:spcPct val="0"/>
                </a:spcBef>
              </a:pPr>
              <a:r>
                <a:rPr lang="en-US" sz="3600">
                  <a:solidFill>
                    <a:srgbClr val="FFFFFF"/>
                  </a:solidFill>
                  <a:latin typeface="Open Sans Bold"/>
                  <a:ea typeface="Open Sans Bold"/>
                  <a:cs typeface="Open Sans Bold"/>
                  <a:sym typeface="Open Sans Bold"/>
                </a:rPr>
                <a:t>Heart Rate</a:t>
              </a:r>
            </a:p>
          </p:txBody>
        </p:sp>
        <p:sp>
          <p:nvSpPr>
            <p:cNvPr id="9" name="TextBox 9"/>
            <p:cNvSpPr txBox="1"/>
            <p:nvPr/>
          </p:nvSpPr>
          <p:spPr>
            <a:xfrm>
              <a:off x="0" y="952521"/>
              <a:ext cx="7223855" cy="1004993"/>
            </a:xfrm>
            <a:prstGeom prst="rect">
              <a:avLst/>
            </a:prstGeom>
          </p:spPr>
          <p:txBody>
            <a:bodyPr lIns="0" tIns="0" rIns="0" bIns="0" rtlCol="0" anchor="t">
              <a:spAutoFit/>
            </a:bodyPr>
            <a:lstStyle/>
            <a:p>
              <a:pPr algn="l">
                <a:lnSpc>
                  <a:spcPts val="3079"/>
                </a:lnSpc>
              </a:pPr>
              <a:endParaRPr/>
            </a:p>
            <a:p>
              <a:pPr marL="0" lvl="1" indent="0" algn="l">
                <a:lnSpc>
                  <a:spcPts val="3079"/>
                </a:lnSpc>
                <a:spcBef>
                  <a:spcPct val="0"/>
                </a:spcBef>
              </a:pPr>
              <a:endParaRPr/>
            </a:p>
          </p:txBody>
        </p:sp>
      </p:grpSp>
      <p:grpSp>
        <p:nvGrpSpPr>
          <p:cNvPr id="10" name="Group 10"/>
          <p:cNvGrpSpPr/>
          <p:nvPr/>
        </p:nvGrpSpPr>
        <p:grpSpPr>
          <a:xfrm>
            <a:off x="1565168" y="4199115"/>
            <a:ext cx="5417891" cy="2011061"/>
            <a:chOff x="0" y="0"/>
            <a:chExt cx="7223855" cy="2681414"/>
          </a:xfrm>
        </p:grpSpPr>
        <p:sp>
          <p:nvSpPr>
            <p:cNvPr id="11" name="TextBox 11"/>
            <p:cNvSpPr txBox="1"/>
            <p:nvPr/>
          </p:nvSpPr>
          <p:spPr>
            <a:xfrm>
              <a:off x="0" y="0"/>
              <a:ext cx="7223855" cy="1447800"/>
            </a:xfrm>
            <a:prstGeom prst="rect">
              <a:avLst/>
            </a:prstGeom>
          </p:spPr>
          <p:txBody>
            <a:bodyPr lIns="0" tIns="0" rIns="0" bIns="0" rtlCol="0" anchor="t">
              <a:spAutoFit/>
            </a:bodyPr>
            <a:lstStyle/>
            <a:p>
              <a:pPr marL="0" lvl="0" indent="0" algn="l">
                <a:lnSpc>
                  <a:spcPts val="4320"/>
                </a:lnSpc>
                <a:spcBef>
                  <a:spcPct val="0"/>
                </a:spcBef>
              </a:pPr>
              <a:r>
                <a:rPr lang="en-US" sz="3600" dirty="0">
                  <a:solidFill>
                    <a:srgbClr val="FFFFFF"/>
                  </a:solidFill>
                  <a:latin typeface="Open Sans Bold"/>
                  <a:ea typeface="Open Sans Bold"/>
                  <a:cs typeface="Open Sans Bold"/>
                  <a:sym typeface="Open Sans Bold"/>
                </a:rPr>
                <a:t>Saturation - level of blood oxygen</a:t>
              </a:r>
            </a:p>
          </p:txBody>
        </p:sp>
        <p:sp>
          <p:nvSpPr>
            <p:cNvPr id="12" name="TextBox 12"/>
            <p:cNvSpPr txBox="1"/>
            <p:nvPr/>
          </p:nvSpPr>
          <p:spPr>
            <a:xfrm>
              <a:off x="0" y="1676421"/>
              <a:ext cx="7223855" cy="1004993"/>
            </a:xfrm>
            <a:prstGeom prst="rect">
              <a:avLst/>
            </a:prstGeom>
          </p:spPr>
          <p:txBody>
            <a:bodyPr lIns="0" tIns="0" rIns="0" bIns="0" rtlCol="0" anchor="t">
              <a:spAutoFit/>
            </a:bodyPr>
            <a:lstStyle/>
            <a:p>
              <a:pPr algn="l">
                <a:lnSpc>
                  <a:spcPts val="3079"/>
                </a:lnSpc>
              </a:pPr>
              <a:endParaRPr/>
            </a:p>
            <a:p>
              <a:pPr marL="0" lvl="1" indent="0" algn="l">
                <a:lnSpc>
                  <a:spcPts val="3079"/>
                </a:lnSpc>
                <a:spcBef>
                  <a:spcPct val="0"/>
                </a:spcBef>
              </a:pPr>
              <a:endParaRPr/>
            </a:p>
          </p:txBody>
        </p:sp>
      </p:grpSp>
      <p:grpSp>
        <p:nvGrpSpPr>
          <p:cNvPr id="13" name="Group 13"/>
          <p:cNvGrpSpPr/>
          <p:nvPr/>
        </p:nvGrpSpPr>
        <p:grpSpPr>
          <a:xfrm>
            <a:off x="1371600" y="5598842"/>
            <a:ext cx="6477570" cy="2553986"/>
            <a:chOff x="0" y="0"/>
            <a:chExt cx="8636760" cy="3405314"/>
          </a:xfrm>
        </p:grpSpPr>
        <p:sp>
          <p:nvSpPr>
            <p:cNvPr id="14" name="TextBox 14"/>
            <p:cNvSpPr txBox="1"/>
            <p:nvPr/>
          </p:nvSpPr>
          <p:spPr>
            <a:xfrm>
              <a:off x="0" y="0"/>
              <a:ext cx="8636760" cy="735244"/>
            </a:xfrm>
            <a:prstGeom prst="rect">
              <a:avLst/>
            </a:prstGeom>
          </p:spPr>
          <p:txBody>
            <a:bodyPr lIns="0" tIns="0" rIns="0" bIns="0" rtlCol="0" anchor="t">
              <a:spAutoFit/>
            </a:bodyPr>
            <a:lstStyle/>
            <a:p>
              <a:pPr marL="0" lvl="0" indent="0" algn="l">
                <a:lnSpc>
                  <a:spcPts val="4320"/>
                </a:lnSpc>
                <a:spcBef>
                  <a:spcPct val="0"/>
                </a:spcBef>
              </a:pPr>
              <a:endParaRPr lang="en-US" sz="3600" dirty="0">
                <a:solidFill>
                  <a:srgbClr val="FFFFFF"/>
                </a:solidFill>
                <a:latin typeface="Open Sans Bold"/>
                <a:ea typeface="Open Sans Bold"/>
                <a:cs typeface="Open Sans Bold"/>
                <a:sym typeface="Open Sans Bold"/>
              </a:endParaRPr>
            </a:p>
          </p:txBody>
        </p:sp>
        <p:sp>
          <p:nvSpPr>
            <p:cNvPr id="15" name="TextBox 15"/>
            <p:cNvSpPr txBox="1"/>
            <p:nvPr/>
          </p:nvSpPr>
          <p:spPr>
            <a:xfrm>
              <a:off x="0" y="2400321"/>
              <a:ext cx="8636760" cy="1004993"/>
            </a:xfrm>
            <a:prstGeom prst="rect">
              <a:avLst/>
            </a:prstGeom>
          </p:spPr>
          <p:txBody>
            <a:bodyPr lIns="0" tIns="0" rIns="0" bIns="0" rtlCol="0" anchor="t">
              <a:spAutoFit/>
            </a:bodyPr>
            <a:lstStyle/>
            <a:p>
              <a:pPr algn="l">
                <a:lnSpc>
                  <a:spcPts val="3079"/>
                </a:lnSpc>
              </a:pPr>
              <a:endParaRPr/>
            </a:p>
            <a:p>
              <a:pPr marL="0" lvl="1" indent="0" algn="l">
                <a:lnSpc>
                  <a:spcPts val="3079"/>
                </a:lnSpc>
                <a:spcBef>
                  <a:spcPct val="0"/>
                </a:spcBef>
              </a:pPr>
              <a:endParaRPr/>
            </a:p>
          </p:txBody>
        </p:sp>
      </p:grpSp>
      <p:grpSp>
        <p:nvGrpSpPr>
          <p:cNvPr id="16" name="Group 16"/>
          <p:cNvGrpSpPr/>
          <p:nvPr/>
        </p:nvGrpSpPr>
        <p:grpSpPr>
          <a:xfrm>
            <a:off x="1565168" y="6161444"/>
            <a:ext cx="5417891" cy="1468136"/>
            <a:chOff x="0" y="0"/>
            <a:chExt cx="7223855" cy="1957514"/>
          </a:xfrm>
        </p:grpSpPr>
        <p:sp>
          <p:nvSpPr>
            <p:cNvPr id="17" name="TextBox 17"/>
            <p:cNvSpPr txBox="1"/>
            <p:nvPr/>
          </p:nvSpPr>
          <p:spPr>
            <a:xfrm>
              <a:off x="0" y="0"/>
              <a:ext cx="7223855" cy="723900"/>
            </a:xfrm>
            <a:prstGeom prst="rect">
              <a:avLst/>
            </a:prstGeom>
          </p:spPr>
          <p:txBody>
            <a:bodyPr lIns="0" tIns="0" rIns="0" bIns="0" rtlCol="0" anchor="t">
              <a:spAutoFit/>
            </a:bodyPr>
            <a:lstStyle/>
            <a:p>
              <a:pPr marL="0" lvl="0" indent="0" algn="l">
                <a:lnSpc>
                  <a:spcPts val="4320"/>
                </a:lnSpc>
                <a:spcBef>
                  <a:spcPct val="0"/>
                </a:spcBef>
              </a:pPr>
              <a:r>
                <a:rPr lang="en-US" sz="3600">
                  <a:solidFill>
                    <a:srgbClr val="FFFFFF"/>
                  </a:solidFill>
                  <a:latin typeface="Open Sans Bold"/>
                  <a:ea typeface="Open Sans Bold"/>
                  <a:cs typeface="Open Sans Bold"/>
                  <a:sym typeface="Open Sans Bold"/>
                </a:rPr>
                <a:t>GPS Location</a:t>
              </a:r>
            </a:p>
          </p:txBody>
        </p:sp>
        <p:sp>
          <p:nvSpPr>
            <p:cNvPr id="18" name="TextBox 18"/>
            <p:cNvSpPr txBox="1"/>
            <p:nvPr/>
          </p:nvSpPr>
          <p:spPr>
            <a:xfrm>
              <a:off x="0" y="952521"/>
              <a:ext cx="7223855" cy="1004993"/>
            </a:xfrm>
            <a:prstGeom prst="rect">
              <a:avLst/>
            </a:prstGeom>
          </p:spPr>
          <p:txBody>
            <a:bodyPr lIns="0" tIns="0" rIns="0" bIns="0" rtlCol="0" anchor="t">
              <a:spAutoFit/>
            </a:bodyPr>
            <a:lstStyle/>
            <a:p>
              <a:pPr algn="l">
                <a:lnSpc>
                  <a:spcPts val="3079"/>
                </a:lnSpc>
              </a:pPr>
              <a:endParaRPr/>
            </a:p>
            <a:p>
              <a:pPr marL="0" lvl="1" indent="0" algn="l">
                <a:lnSpc>
                  <a:spcPts val="3079"/>
                </a:lnSpc>
                <a:spcBef>
                  <a:spcPct val="0"/>
                </a:spcBef>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40BC5"/>
        </a:solidFill>
        <a:effectLst/>
      </p:bgPr>
    </p:bg>
    <p:spTree>
      <p:nvGrpSpPr>
        <p:cNvPr id="1" name=""/>
        <p:cNvGrpSpPr/>
        <p:nvPr/>
      </p:nvGrpSpPr>
      <p:grpSpPr>
        <a:xfrm>
          <a:off x="0" y="0"/>
          <a:ext cx="0" cy="0"/>
          <a:chOff x="0" y="0"/>
          <a:chExt cx="0" cy="0"/>
        </a:xfrm>
      </p:grpSpPr>
      <p:sp>
        <p:nvSpPr>
          <p:cNvPr id="2" name="TextBox 2"/>
          <p:cNvSpPr txBox="1"/>
          <p:nvPr/>
        </p:nvSpPr>
        <p:spPr>
          <a:xfrm>
            <a:off x="1028700" y="3175283"/>
            <a:ext cx="10826942" cy="5678349"/>
          </a:xfrm>
          <a:prstGeom prst="rect">
            <a:avLst/>
          </a:prstGeom>
        </p:spPr>
        <p:txBody>
          <a:bodyPr lIns="0" tIns="0" rIns="0" bIns="0" rtlCol="0" anchor="t">
            <a:spAutoFit/>
          </a:bodyPr>
          <a:lstStyle/>
          <a:p>
            <a:pPr algn="l">
              <a:lnSpc>
                <a:spcPts val="5584"/>
              </a:lnSpc>
            </a:pPr>
            <a:r>
              <a:rPr lang="en-US" sz="3405" dirty="0">
                <a:solidFill>
                  <a:srgbClr val="FFFFFF"/>
                </a:solidFill>
                <a:latin typeface="Open Sans"/>
                <a:ea typeface="Open Sans"/>
                <a:cs typeface="Open Sans"/>
                <a:sym typeface="Open Sans"/>
              </a:rPr>
              <a:t>Node-RED is a flow-based development tool for visual programming, designed for wiring together hardware devices, APIs, and online services as part of the IoT.</a:t>
            </a:r>
          </a:p>
          <a:p>
            <a:pPr algn="l">
              <a:lnSpc>
                <a:spcPts val="5584"/>
              </a:lnSpc>
            </a:pPr>
            <a:endParaRPr lang="ru-RU" sz="3405" dirty="0">
              <a:solidFill>
                <a:srgbClr val="FFFFFF"/>
              </a:solidFill>
              <a:latin typeface="Open Sans"/>
              <a:ea typeface="Open Sans"/>
              <a:cs typeface="Open Sans"/>
              <a:sym typeface="Open Sans"/>
            </a:endParaRPr>
          </a:p>
          <a:p>
            <a:pPr algn="l">
              <a:lnSpc>
                <a:spcPts val="5584"/>
              </a:lnSpc>
            </a:pPr>
            <a:r>
              <a:rPr lang="en-US" sz="3405" dirty="0">
                <a:solidFill>
                  <a:srgbClr val="FFFFFF"/>
                </a:solidFill>
                <a:latin typeface="Open Sans"/>
                <a:ea typeface="Open Sans"/>
                <a:cs typeface="Open Sans"/>
                <a:sym typeface="Open Sans"/>
              </a:rPr>
              <a:t>It provides a browser-based editor that makes it easy to wire together flows using the wide range of nodes in the palette, which can be deployed to its runtime in a single-click.</a:t>
            </a:r>
          </a:p>
        </p:txBody>
      </p:sp>
      <p:sp>
        <p:nvSpPr>
          <p:cNvPr id="4" name="TextBox 4"/>
          <p:cNvSpPr txBox="1"/>
          <p:nvPr/>
        </p:nvSpPr>
        <p:spPr>
          <a:xfrm>
            <a:off x="4369415" y="876300"/>
            <a:ext cx="9549170" cy="1368417"/>
          </a:xfrm>
          <a:prstGeom prst="rect">
            <a:avLst/>
          </a:prstGeom>
        </p:spPr>
        <p:txBody>
          <a:bodyPr lIns="0" tIns="0" rIns="0" bIns="0" rtlCol="0" anchor="t">
            <a:spAutoFit/>
          </a:bodyPr>
          <a:lstStyle/>
          <a:p>
            <a:pPr algn="ctr">
              <a:lnSpc>
                <a:spcPts val="11200"/>
              </a:lnSpc>
            </a:pPr>
            <a:r>
              <a:rPr lang="en-US" sz="8000">
                <a:solidFill>
                  <a:srgbClr val="FFFFFF"/>
                </a:solidFill>
                <a:latin typeface="Open Sans Bold"/>
                <a:ea typeface="Open Sans Bold"/>
                <a:cs typeface="Open Sans Bold"/>
                <a:sym typeface="Open Sans Bold"/>
              </a:rPr>
              <a:t>What is Node-RED?</a:t>
            </a:r>
          </a:p>
        </p:txBody>
      </p:sp>
      <p:sp>
        <p:nvSpPr>
          <p:cNvPr id="5" name="Freeform 3"/>
          <p:cNvSpPr/>
          <p:nvPr/>
        </p:nvSpPr>
        <p:spPr>
          <a:xfrm>
            <a:off x="12305760" y="3108270"/>
            <a:ext cx="4953540" cy="4953540"/>
          </a:xfrm>
          <a:custGeom>
            <a:avLst/>
            <a:gdLst/>
            <a:ahLst/>
            <a:cxnLst/>
            <a:rect l="l" t="t" r="r" b="b"/>
            <a:pathLst>
              <a:path w="4953540" h="4953540">
                <a:moveTo>
                  <a:pt x="0" y="0"/>
                </a:moveTo>
                <a:lnTo>
                  <a:pt x="4953540" y="0"/>
                </a:lnTo>
                <a:lnTo>
                  <a:pt x="4953540" y="4953540"/>
                </a:lnTo>
                <a:lnTo>
                  <a:pt x="0" y="4953540"/>
                </a:lnTo>
                <a:lnTo>
                  <a:pt x="0" y="0"/>
                </a:lnTo>
                <a:close/>
              </a:path>
            </a:pathLst>
          </a:custGeom>
          <a:blipFill>
            <a:blip r:embed="rId2"/>
            <a:stretch>
              <a:fillRect/>
            </a:stretch>
          </a:blipFill>
        </p:spPr>
        <p:txBody>
          <a:bodyPr/>
          <a:lstStyle/>
          <a:p>
            <a:endParaRPr lang="ru-RU"/>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D48B3"/>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4"/>
          <p:cNvSpPr txBox="1"/>
          <p:nvPr/>
        </p:nvSpPr>
        <p:spPr>
          <a:xfrm>
            <a:off x="946404" y="959280"/>
            <a:ext cx="5143500" cy="257860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700" kern="1200" dirty="0">
                <a:solidFill>
                  <a:schemeClr val="bg1"/>
                </a:solidFill>
                <a:latin typeface="+mj-lt"/>
                <a:ea typeface="+mj-ea"/>
                <a:cs typeface="+mj-cs"/>
                <a:sym typeface="Open Sans Bold"/>
              </a:rPr>
              <a:t>Bracelet scheme in Node-RED</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4917" y="3860634"/>
            <a:ext cx="4882642" cy="27432"/>
          </a:xfrm>
          <a:custGeom>
            <a:avLst/>
            <a:gdLst>
              <a:gd name="connsiteX0" fmla="*/ 0 w 4882642"/>
              <a:gd name="connsiteY0" fmla="*/ 0 h 27432"/>
              <a:gd name="connsiteX1" fmla="*/ 648694 w 4882642"/>
              <a:gd name="connsiteY1" fmla="*/ 0 h 27432"/>
              <a:gd name="connsiteX2" fmla="*/ 1199735 w 4882642"/>
              <a:gd name="connsiteY2" fmla="*/ 0 h 27432"/>
              <a:gd name="connsiteX3" fmla="*/ 1799602 w 4882642"/>
              <a:gd name="connsiteY3" fmla="*/ 0 h 27432"/>
              <a:gd name="connsiteX4" fmla="*/ 2545949 w 4882642"/>
              <a:gd name="connsiteY4" fmla="*/ 0 h 27432"/>
              <a:gd name="connsiteX5" fmla="*/ 3194643 w 4882642"/>
              <a:gd name="connsiteY5" fmla="*/ 0 h 27432"/>
              <a:gd name="connsiteX6" fmla="*/ 3794510 w 4882642"/>
              <a:gd name="connsiteY6" fmla="*/ 0 h 27432"/>
              <a:gd name="connsiteX7" fmla="*/ 4882642 w 4882642"/>
              <a:gd name="connsiteY7" fmla="*/ 0 h 27432"/>
              <a:gd name="connsiteX8" fmla="*/ 4882642 w 4882642"/>
              <a:gd name="connsiteY8" fmla="*/ 27432 h 27432"/>
              <a:gd name="connsiteX9" fmla="*/ 4185122 w 4882642"/>
              <a:gd name="connsiteY9" fmla="*/ 27432 h 27432"/>
              <a:gd name="connsiteX10" fmla="*/ 3585254 w 4882642"/>
              <a:gd name="connsiteY10" fmla="*/ 27432 h 27432"/>
              <a:gd name="connsiteX11" fmla="*/ 2790081 w 4882642"/>
              <a:gd name="connsiteY11" fmla="*/ 27432 h 27432"/>
              <a:gd name="connsiteX12" fmla="*/ 2141387 w 4882642"/>
              <a:gd name="connsiteY12" fmla="*/ 27432 h 27432"/>
              <a:gd name="connsiteX13" fmla="*/ 1590346 w 4882642"/>
              <a:gd name="connsiteY13" fmla="*/ 27432 h 27432"/>
              <a:gd name="connsiteX14" fmla="*/ 844000 w 4882642"/>
              <a:gd name="connsiteY14" fmla="*/ 27432 h 27432"/>
              <a:gd name="connsiteX15" fmla="*/ 0 w 4882642"/>
              <a:gd name="connsiteY15" fmla="*/ 27432 h 27432"/>
              <a:gd name="connsiteX16" fmla="*/ 0 w 4882642"/>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882642" h="27432" fill="none" extrusionOk="0">
                <a:moveTo>
                  <a:pt x="0" y="0"/>
                </a:moveTo>
                <a:cubicBezTo>
                  <a:pt x="283896" y="15806"/>
                  <a:pt x="476914" y="-5705"/>
                  <a:pt x="648694" y="0"/>
                </a:cubicBezTo>
                <a:cubicBezTo>
                  <a:pt x="820474" y="5705"/>
                  <a:pt x="992491" y="-2560"/>
                  <a:pt x="1199735" y="0"/>
                </a:cubicBezTo>
                <a:cubicBezTo>
                  <a:pt x="1406979" y="2560"/>
                  <a:pt x="1535106" y="-12373"/>
                  <a:pt x="1799602" y="0"/>
                </a:cubicBezTo>
                <a:cubicBezTo>
                  <a:pt x="2064098" y="12373"/>
                  <a:pt x="2220857" y="34016"/>
                  <a:pt x="2545949" y="0"/>
                </a:cubicBezTo>
                <a:cubicBezTo>
                  <a:pt x="2871041" y="-34016"/>
                  <a:pt x="2930967" y="-6551"/>
                  <a:pt x="3194643" y="0"/>
                </a:cubicBezTo>
                <a:cubicBezTo>
                  <a:pt x="3458319" y="6551"/>
                  <a:pt x="3590719" y="-27970"/>
                  <a:pt x="3794510" y="0"/>
                </a:cubicBezTo>
                <a:cubicBezTo>
                  <a:pt x="3998301" y="27970"/>
                  <a:pt x="4343090" y="-39667"/>
                  <a:pt x="4882642" y="0"/>
                </a:cubicBezTo>
                <a:cubicBezTo>
                  <a:pt x="4881669" y="8304"/>
                  <a:pt x="4882164" y="21512"/>
                  <a:pt x="4882642" y="27432"/>
                </a:cubicBezTo>
                <a:cubicBezTo>
                  <a:pt x="4608564" y="7308"/>
                  <a:pt x="4394312" y="56256"/>
                  <a:pt x="4185122" y="27432"/>
                </a:cubicBezTo>
                <a:cubicBezTo>
                  <a:pt x="3975932" y="-1392"/>
                  <a:pt x="3827783" y="51583"/>
                  <a:pt x="3585254" y="27432"/>
                </a:cubicBezTo>
                <a:cubicBezTo>
                  <a:pt x="3342725" y="3281"/>
                  <a:pt x="3165015" y="17373"/>
                  <a:pt x="2790081" y="27432"/>
                </a:cubicBezTo>
                <a:cubicBezTo>
                  <a:pt x="2415147" y="37491"/>
                  <a:pt x="2453830" y="6816"/>
                  <a:pt x="2141387" y="27432"/>
                </a:cubicBezTo>
                <a:cubicBezTo>
                  <a:pt x="1828944" y="48048"/>
                  <a:pt x="1774219" y="17790"/>
                  <a:pt x="1590346" y="27432"/>
                </a:cubicBezTo>
                <a:cubicBezTo>
                  <a:pt x="1406473" y="37074"/>
                  <a:pt x="1200327" y="18527"/>
                  <a:pt x="844000" y="27432"/>
                </a:cubicBezTo>
                <a:cubicBezTo>
                  <a:pt x="487673" y="36337"/>
                  <a:pt x="322314" y="2648"/>
                  <a:pt x="0" y="27432"/>
                </a:cubicBezTo>
                <a:cubicBezTo>
                  <a:pt x="-1048" y="14992"/>
                  <a:pt x="-1120" y="7447"/>
                  <a:pt x="0" y="0"/>
                </a:cubicBezTo>
                <a:close/>
              </a:path>
              <a:path w="4882642" h="27432" stroke="0" extrusionOk="0">
                <a:moveTo>
                  <a:pt x="0" y="0"/>
                </a:moveTo>
                <a:cubicBezTo>
                  <a:pt x="238803" y="9040"/>
                  <a:pt x="494861" y="-4831"/>
                  <a:pt x="648694" y="0"/>
                </a:cubicBezTo>
                <a:cubicBezTo>
                  <a:pt x="802527" y="4831"/>
                  <a:pt x="991643" y="12575"/>
                  <a:pt x="1199735" y="0"/>
                </a:cubicBezTo>
                <a:cubicBezTo>
                  <a:pt x="1407827" y="-12575"/>
                  <a:pt x="1757315" y="9056"/>
                  <a:pt x="1994908" y="0"/>
                </a:cubicBezTo>
                <a:cubicBezTo>
                  <a:pt x="2232501" y="-9056"/>
                  <a:pt x="2370188" y="18797"/>
                  <a:pt x="2643602" y="0"/>
                </a:cubicBezTo>
                <a:cubicBezTo>
                  <a:pt x="2917016" y="-18797"/>
                  <a:pt x="3036387" y="10091"/>
                  <a:pt x="3292296" y="0"/>
                </a:cubicBezTo>
                <a:cubicBezTo>
                  <a:pt x="3548205" y="-10091"/>
                  <a:pt x="3892824" y="6516"/>
                  <a:pt x="4087469" y="0"/>
                </a:cubicBezTo>
                <a:cubicBezTo>
                  <a:pt x="4282114" y="-6516"/>
                  <a:pt x="4487997" y="-16222"/>
                  <a:pt x="4882642" y="0"/>
                </a:cubicBezTo>
                <a:cubicBezTo>
                  <a:pt x="4883127" y="9333"/>
                  <a:pt x="4883920" y="19699"/>
                  <a:pt x="4882642" y="27432"/>
                </a:cubicBezTo>
                <a:cubicBezTo>
                  <a:pt x="4665479" y="53358"/>
                  <a:pt x="4455363" y="34051"/>
                  <a:pt x="4282775" y="27432"/>
                </a:cubicBezTo>
                <a:cubicBezTo>
                  <a:pt x="4110187" y="20813"/>
                  <a:pt x="3781952" y="37808"/>
                  <a:pt x="3585254" y="27432"/>
                </a:cubicBezTo>
                <a:cubicBezTo>
                  <a:pt x="3388556" y="17056"/>
                  <a:pt x="3084641" y="41802"/>
                  <a:pt x="2887734" y="27432"/>
                </a:cubicBezTo>
                <a:cubicBezTo>
                  <a:pt x="2690827" y="13062"/>
                  <a:pt x="2491613" y="5294"/>
                  <a:pt x="2239040" y="27432"/>
                </a:cubicBezTo>
                <a:cubicBezTo>
                  <a:pt x="1986467" y="49570"/>
                  <a:pt x="1795483" y="63015"/>
                  <a:pt x="1443867" y="27432"/>
                </a:cubicBezTo>
                <a:cubicBezTo>
                  <a:pt x="1092251" y="-8151"/>
                  <a:pt x="850619" y="43704"/>
                  <a:pt x="648694" y="27432"/>
                </a:cubicBezTo>
                <a:cubicBezTo>
                  <a:pt x="446769" y="11160"/>
                  <a:pt x="306471" y="26408"/>
                  <a:pt x="0" y="27432"/>
                </a:cubicBezTo>
                <a:cubicBezTo>
                  <a:pt x="211" y="18145"/>
                  <a:pt x="120" y="648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2">
            <a:extLst>
              <a:ext uri="{FF2B5EF4-FFF2-40B4-BE49-F238E27FC236}">
                <a16:creationId xmlns:a16="http://schemas.microsoft.com/office/drawing/2014/main" id="{B5C6C5F0-B10A-6920-2B53-CABFE925B4CF}"/>
              </a:ext>
            </a:extLst>
          </p:cNvPr>
          <p:cNvSpPr txBox="1"/>
          <p:nvPr/>
        </p:nvSpPr>
        <p:spPr>
          <a:xfrm>
            <a:off x="946404" y="4210812"/>
            <a:ext cx="5143500" cy="511606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3300" dirty="0">
                <a:solidFill>
                  <a:schemeClr val="bg1"/>
                </a:solidFill>
                <a:sym typeface="Open Sans"/>
              </a:rPr>
              <a:t>MQTT Node Server: mqttserver@broker.emqx.io </a:t>
            </a:r>
          </a:p>
          <a:p>
            <a:pPr indent="-228600">
              <a:lnSpc>
                <a:spcPct val="90000"/>
              </a:lnSpc>
              <a:spcAft>
                <a:spcPts val="600"/>
              </a:spcAft>
              <a:buFont typeface="Arial" panose="020B0604020202020204" pitchFamily="34" charset="0"/>
              <a:buChar char="•"/>
            </a:pPr>
            <a:r>
              <a:rPr lang="en-US" sz="3300" dirty="0">
                <a:solidFill>
                  <a:schemeClr val="bg1"/>
                </a:solidFill>
                <a:sym typeface="Open Sans"/>
              </a:rPr>
              <a:t>MQTT Node topics: </a:t>
            </a:r>
          </a:p>
          <a:p>
            <a:pPr indent="-228600">
              <a:lnSpc>
                <a:spcPct val="90000"/>
              </a:lnSpc>
              <a:spcAft>
                <a:spcPts val="600"/>
              </a:spcAft>
              <a:buFont typeface="Arial" panose="020B0604020202020204" pitchFamily="34" charset="0"/>
              <a:buChar char="•"/>
            </a:pPr>
            <a:r>
              <a:rPr lang="en-US" sz="3300" dirty="0">
                <a:solidFill>
                  <a:schemeClr val="bg1"/>
                </a:solidFill>
                <a:sym typeface="Open Sans"/>
              </a:rPr>
              <a:t>user1, user2</a:t>
            </a:r>
          </a:p>
          <a:p>
            <a:pPr indent="-228600">
              <a:lnSpc>
                <a:spcPct val="90000"/>
              </a:lnSpc>
              <a:spcAft>
                <a:spcPts val="600"/>
              </a:spcAft>
              <a:buFont typeface="Arial" panose="020B0604020202020204" pitchFamily="34" charset="0"/>
              <a:buChar char="•"/>
            </a:pPr>
            <a:endParaRPr lang="en-US" sz="3300" dirty="0">
              <a:sym typeface="Open Sans"/>
            </a:endParaRPr>
          </a:p>
        </p:txBody>
      </p:sp>
      <p:pic>
        <p:nvPicPr>
          <p:cNvPr id="8" name="Рисунок 7">
            <a:extLst>
              <a:ext uri="{FF2B5EF4-FFF2-40B4-BE49-F238E27FC236}">
                <a16:creationId xmlns:a16="http://schemas.microsoft.com/office/drawing/2014/main" id="{7A13EB00-B36B-319A-DDE1-13E56F646B85}"/>
              </a:ext>
            </a:extLst>
          </p:cNvPr>
          <p:cNvPicPr>
            <a:picLocks noChangeAspect="1"/>
          </p:cNvPicPr>
          <p:nvPr/>
        </p:nvPicPr>
        <p:blipFill>
          <a:blip r:embed="rId2"/>
          <a:stretch>
            <a:fillRect/>
          </a:stretch>
        </p:blipFill>
        <p:spPr>
          <a:xfrm>
            <a:off x="6981444" y="1596714"/>
            <a:ext cx="10355580" cy="7093571"/>
          </a:xfrm>
          <a:prstGeom prst="rect">
            <a:avLst/>
          </a:prstGeom>
        </p:spPr>
      </p:pic>
    </p:spTree>
    <p:extLst>
      <p:ext uri="{BB962C8B-B14F-4D97-AF65-F5344CB8AC3E}">
        <p14:creationId xmlns:p14="http://schemas.microsoft.com/office/powerpoint/2010/main" val="52893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0BC5"/>
        </a:solidFill>
        <a:effectLst/>
      </p:bgPr>
    </p:bg>
    <p:spTree>
      <p:nvGrpSpPr>
        <p:cNvPr id="1" name=""/>
        <p:cNvGrpSpPr/>
        <p:nvPr/>
      </p:nvGrpSpPr>
      <p:grpSpPr>
        <a:xfrm>
          <a:off x="0" y="0"/>
          <a:ext cx="0" cy="0"/>
          <a:chOff x="0" y="0"/>
          <a:chExt cx="0" cy="0"/>
        </a:xfrm>
      </p:grpSpPr>
      <p:sp>
        <p:nvSpPr>
          <p:cNvPr id="4" name="TextBox 4"/>
          <p:cNvSpPr txBox="1"/>
          <p:nvPr/>
        </p:nvSpPr>
        <p:spPr>
          <a:xfrm>
            <a:off x="1104900" y="800100"/>
            <a:ext cx="16078199" cy="1342099"/>
          </a:xfrm>
          <a:prstGeom prst="rect">
            <a:avLst/>
          </a:prstGeom>
        </p:spPr>
        <p:txBody>
          <a:bodyPr wrap="square" lIns="0" tIns="0" rIns="0" bIns="0" rtlCol="0" anchor="t">
            <a:spAutoFit/>
          </a:bodyPr>
          <a:lstStyle/>
          <a:p>
            <a:pPr algn="ctr">
              <a:lnSpc>
                <a:spcPts val="11200"/>
              </a:lnSpc>
            </a:pPr>
            <a:r>
              <a:rPr lang="en-US" sz="8000" dirty="0">
                <a:solidFill>
                  <a:srgbClr val="FFFFFF"/>
                </a:solidFill>
                <a:latin typeface="Open Sans Bold"/>
                <a:ea typeface="Open Sans Bold"/>
                <a:cs typeface="Open Sans Bold"/>
                <a:sym typeface="Open Sans Bold"/>
              </a:rPr>
              <a:t>How it works</a:t>
            </a:r>
          </a:p>
        </p:txBody>
      </p:sp>
      <p:sp>
        <p:nvSpPr>
          <p:cNvPr id="2" name="TextBox 2">
            <a:extLst>
              <a:ext uri="{FF2B5EF4-FFF2-40B4-BE49-F238E27FC236}">
                <a16:creationId xmlns:a16="http://schemas.microsoft.com/office/drawing/2014/main" id="{0F2590DC-420A-90F0-4A1C-B95071C8EE72}"/>
              </a:ext>
            </a:extLst>
          </p:cNvPr>
          <p:cNvSpPr txBox="1"/>
          <p:nvPr/>
        </p:nvSpPr>
        <p:spPr>
          <a:xfrm>
            <a:off x="1104900" y="2933700"/>
            <a:ext cx="15811500" cy="5678349"/>
          </a:xfrm>
          <a:prstGeom prst="rect">
            <a:avLst/>
          </a:prstGeom>
        </p:spPr>
        <p:txBody>
          <a:bodyPr wrap="square" lIns="0" tIns="0" rIns="0" bIns="0" rtlCol="0" anchor="t">
            <a:spAutoFit/>
          </a:bodyPr>
          <a:lstStyle/>
          <a:p>
            <a:pPr marL="457200" indent="-457200" algn="l">
              <a:lnSpc>
                <a:spcPts val="5584"/>
              </a:lnSpc>
              <a:buFont typeface="Arial" panose="020B0604020202020204" pitchFamily="34" charset="0"/>
              <a:buChar char="•"/>
            </a:pPr>
            <a:r>
              <a:rPr lang="en-US" sz="3405" dirty="0">
                <a:solidFill>
                  <a:srgbClr val="FFFFFF"/>
                </a:solidFill>
                <a:latin typeface="Open Sans"/>
                <a:ea typeface="Open Sans"/>
                <a:cs typeface="Open Sans"/>
                <a:sym typeface="Open Sans"/>
              </a:rPr>
              <a:t>The bracelet receives Heart Rate, Saturation and Location data from the MQTT broker, the data is visible on the screen using the dashboard nodes: Heart Rate and Saturation in </a:t>
            </a:r>
            <a:r>
              <a:rPr lang="en-US" sz="3405" dirty="0" err="1">
                <a:solidFill>
                  <a:srgbClr val="FFFFFF"/>
                </a:solidFill>
                <a:latin typeface="Open Sans"/>
                <a:ea typeface="Open Sans"/>
                <a:cs typeface="Open Sans"/>
                <a:sym typeface="Open Sans"/>
              </a:rPr>
              <a:t>Gaude</a:t>
            </a:r>
            <a:r>
              <a:rPr lang="en-US" sz="3405" dirty="0">
                <a:solidFill>
                  <a:srgbClr val="FFFFFF"/>
                </a:solidFill>
                <a:latin typeface="Open Sans"/>
                <a:ea typeface="Open Sans"/>
                <a:cs typeface="Open Sans"/>
                <a:sym typeface="Open Sans"/>
              </a:rPr>
              <a:t> and Location on the online map. </a:t>
            </a:r>
          </a:p>
          <a:p>
            <a:pPr marL="457200" indent="-457200" algn="l">
              <a:lnSpc>
                <a:spcPts val="5584"/>
              </a:lnSpc>
              <a:buFont typeface="Arial" panose="020B0604020202020204" pitchFamily="34" charset="0"/>
              <a:buChar char="•"/>
            </a:pPr>
            <a:r>
              <a:rPr lang="en-US" sz="3405" u="sng" dirty="0">
                <a:solidFill>
                  <a:srgbClr val="FFFFFF"/>
                </a:solidFill>
                <a:latin typeface="Open Sans"/>
                <a:ea typeface="Open Sans"/>
                <a:cs typeface="Open Sans"/>
                <a:sym typeface="Open Sans"/>
              </a:rPr>
              <a:t>Also t</a:t>
            </a:r>
            <a:r>
              <a:rPr lang="en-US" sz="3405" dirty="0">
                <a:solidFill>
                  <a:srgbClr val="FFFFFF"/>
                </a:solidFill>
                <a:latin typeface="Open Sans"/>
                <a:ea typeface="Open Sans"/>
                <a:cs typeface="Open Sans"/>
                <a:sym typeface="Open Sans"/>
              </a:rPr>
              <a:t>he presence of an SOS button, which sends a notification and is visible on the report. </a:t>
            </a:r>
          </a:p>
          <a:p>
            <a:pPr marL="457200" indent="-457200" algn="l">
              <a:lnSpc>
                <a:spcPts val="5584"/>
              </a:lnSpc>
              <a:buFont typeface="Arial" panose="020B0604020202020204" pitchFamily="34" charset="0"/>
              <a:buChar char="•"/>
            </a:pPr>
            <a:r>
              <a:rPr lang="en-US" sz="3405" dirty="0">
                <a:solidFill>
                  <a:srgbClr val="FFFFFF"/>
                </a:solidFill>
                <a:latin typeface="Open Sans"/>
                <a:ea typeface="Open Sans"/>
                <a:cs typeface="Open Sans"/>
                <a:sym typeface="Open Sans"/>
              </a:rPr>
              <a:t>When the Heart Rate and Saturation indicators are in dangerous situations (Heart Rate&gt;150, Heart Rate&lt;40 and Saturation &lt;94) - a notification is sent and displayed in the report</a:t>
            </a:r>
          </a:p>
        </p:txBody>
      </p:sp>
    </p:spTree>
    <p:extLst>
      <p:ext uri="{BB962C8B-B14F-4D97-AF65-F5344CB8AC3E}">
        <p14:creationId xmlns:p14="http://schemas.microsoft.com/office/powerpoint/2010/main" val="3901461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TotalTime>
  <Words>1095</Words>
  <Application>Microsoft Office PowerPoint</Application>
  <PresentationFormat>Произвольный</PresentationFormat>
  <Paragraphs>128</Paragraphs>
  <Slides>21</Slides>
  <Notes>4</Notes>
  <HiddenSlides>0</HiddenSlides>
  <MMClips>2</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21</vt:i4>
      </vt:variant>
    </vt:vector>
  </HeadingPairs>
  <TitlesOfParts>
    <vt:vector size="26" baseType="lpstr">
      <vt:lpstr>Arial</vt:lpstr>
      <vt:lpstr>Calibri</vt:lpstr>
      <vt:lpstr>Open Sans Bold</vt:lpstr>
      <vt:lpstr>Open Sans</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Technology (Fintech)  Technology Presentation in Green White Illustrative Style, копия, копия</dc:title>
  <dc:creator>Михаил Пилипов</dc:creator>
  <cp:lastModifiedBy>Mikhail Pilipov</cp:lastModifiedBy>
  <cp:revision>17</cp:revision>
  <dcterms:created xsi:type="dcterms:W3CDTF">2006-08-16T00:00:00Z</dcterms:created>
  <dcterms:modified xsi:type="dcterms:W3CDTF">2024-07-19T09:21:02Z</dcterms:modified>
  <dc:identifier>DAGLTdBTgNE</dc:identifier>
</cp:coreProperties>
</file>